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BA15-DD03-414F-B116-BC82E5F3A01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2D75-12E1-45BF-95C8-3563578EFC4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BA15-DD03-414F-B116-BC82E5F3A013}" type="slidenum">
              <a:rPr lang="ru-RU" smtClean="0"/>
            </a:fld>
            <a:endParaRPr lang="ru-RU"/>
          </a:p>
        </p:txBody>
      </p:sp>
      <p:sp>
        <p:nvSpPr>
          <p:cNvPr id="10" name="Рамка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dragunkin.ucoz.ru/publ/russkiy_jazyk/teoriya_oge/zadanie_12_ogeh_po_russkomu_jazyku_znaki_prepinanija_v_slozhnom_predlozhenii/10-1-0-81" TargetMode="External"/><Relationship Id="rId3" Type="http://schemas.openxmlformats.org/officeDocument/2006/relationships/hyperlink" Target="http://s4.pic4you.ru/y2014/08-13/12216/4544003.png" TargetMode="External"/><Relationship Id="rId2" Type="http://schemas.openxmlformats.org/officeDocument/2006/relationships/hyperlink" Target="http://kartinki-vernisazh.ru/_ph/79/2/921486253.gif" TargetMode="External"/><Relationship Id="rId1" Type="http://schemas.openxmlformats.org/officeDocument/2006/relationships/hyperlink" Target="http://img1.liveinternet.ru/images/attach/c/4/83/767/83767817_smayl_uchenuyy.g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Знаки препинания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в </a:t>
            </a:r>
            <a:r>
              <a:rPr lang="ru-RU" b="1" dirty="0">
                <a:solidFill>
                  <a:srgbClr val="7030A0"/>
                </a:solidFill>
              </a:rPr>
              <a:t>сложном предложении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(подготовка к ОГЭ)</a:t>
            </a:r>
            <a:endParaRPr lang="ru-RU" sz="31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1.liveinternet.ru/images/attach/c/4/83/767/83767817_smayl_uchenuyy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25144"/>
            <a:ext cx="1708668" cy="19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05" y="4509121"/>
            <a:ext cx="1704787" cy="20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888" y="188640"/>
            <a:ext cx="101750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9111" y="188640"/>
            <a:ext cx="11427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 препинания в сложноподчинённых </a:t>
            </a: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предложениях (СПП)</a:t>
            </a:r>
            <a:br>
              <a:rPr lang="ru-RU" sz="3200" b="1" dirty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82453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Соединяются придаточные с главными </a:t>
            </a:r>
            <a:r>
              <a:rPr lang="ru-RU" i="1" dirty="0">
                <a:solidFill>
                  <a:srgbClr val="7030A0"/>
                </a:solidFill>
              </a:rPr>
              <a:t>подчинительными союзами и союзными </a:t>
            </a:r>
            <a:r>
              <a:rPr lang="ru-RU" i="1" dirty="0" smtClean="0">
                <a:solidFill>
                  <a:srgbClr val="7030A0"/>
                </a:solidFill>
              </a:rPr>
              <a:t>словами </a:t>
            </a:r>
            <a:r>
              <a:rPr lang="ru-RU" dirty="0" smtClean="0">
                <a:solidFill>
                  <a:srgbClr val="7030A0"/>
                </a:solidFill>
              </a:rPr>
              <a:t>(то есть частями речи, которые выполняют роль союзов, оставаясь  при этом членами предложения).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23146"/>
            <a:ext cx="1704787" cy="20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Типы подчинительных союзов</a:t>
            </a:r>
            <a:endParaRPr lang="ru-RU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1520" y="1124743"/>
          <a:ext cx="8640960" cy="555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170"/>
                <a:gridCol w="4246790"/>
              </a:tblGrid>
              <a:tr h="687061">
                <a:tc>
                  <a:txBody>
                    <a:bodyPr/>
                    <a:lstStyle/>
                    <a:p>
                      <a:r>
                        <a:rPr lang="ru-RU" sz="2400" i="1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eorgia" panose="02040502050405020303"/>
                        </a:rPr>
                        <a:t>Типы подчинительных союзов</a:t>
                      </a:r>
                      <a:endParaRPr lang="ru-RU" sz="2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Georgia" panose="02040502050405020303"/>
                        </a:rPr>
                        <a:t>Примеры</a:t>
                      </a:r>
                      <a:endParaRPr lang="ru-RU" sz="2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383108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Изъяснительные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чтобы, будто, что,  как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763050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Временные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когда, как только, как, лишь,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между 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тем как, едва лишь, пока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991015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Причинные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Оттого что, потому что,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из-за 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того что, так как, вследствие того что, благодаря тому что, в связи с тем что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535085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Сравнительные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как будто, словно, будто бы,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словно 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как, как, точно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383108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Следствия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так как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535085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Условные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если, 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когда, когда бы, коли,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ежели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, 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раз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763050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Georgia" panose="02040502050405020303"/>
                        </a:rPr>
                        <a:t>Уступительные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хотя, </a:t>
                      </a:r>
                      <a:r>
                        <a:rPr lang="ru-RU" sz="1800" dirty="0" smtClean="0">
                          <a:effectLst/>
                          <a:latin typeface="Georgia" panose="02040502050405020303"/>
                        </a:rPr>
                        <a:t>несмотря </a:t>
                      </a:r>
                      <a:r>
                        <a:rPr lang="ru-RU" sz="1800" dirty="0">
                          <a:effectLst/>
                          <a:latin typeface="Georgia" panose="02040502050405020303"/>
                        </a:rPr>
                        <a:t>на то что, невзирая на то что, пусть, даром что</a:t>
                      </a:r>
                      <a:endParaRPr lang="ru-RU" sz="18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правило постановки запятой между частями СПП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предложение СПП, то между частями </a:t>
            </a:r>
            <a:r>
              <a:rPr lang="ru-RU" i="1" dirty="0">
                <a:solidFill>
                  <a:srgbClr val="7030A0"/>
                </a:solidFill>
              </a:rPr>
              <a:t>ставится запятая</a:t>
            </a:r>
            <a:r>
              <a:rPr lang="ru-RU" dirty="0">
                <a:solidFill>
                  <a:srgbClr val="7030A0"/>
                </a:solidFill>
              </a:rPr>
              <a:t> перед подчинительным союзом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Лес наполняется звонкими голосами, когда восходит </a:t>
            </a:r>
            <a:r>
              <a:rPr lang="ru-RU" i="1" dirty="0" smtClean="0">
                <a:solidFill>
                  <a:srgbClr val="7030A0"/>
                </a:solidFill>
              </a:rPr>
              <a:t>солнце</a:t>
            </a:r>
            <a:r>
              <a:rPr lang="ru-RU" i="1" dirty="0">
                <a:solidFill>
                  <a:srgbClr val="7030A0"/>
                </a:solidFill>
              </a:rPr>
              <a:t>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img1.liveinternet.ru/images/attach/c/4/83/767/83767817_smayl_uchenuyy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25144"/>
            <a:ext cx="1708668" cy="19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Исключения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Запятая между частями СССП </a:t>
            </a:r>
            <a:r>
              <a:rPr lang="ru-RU" i="1" dirty="0">
                <a:solidFill>
                  <a:srgbClr val="7030A0"/>
                </a:solidFill>
              </a:rPr>
              <a:t>не ставится</a:t>
            </a:r>
            <a:r>
              <a:rPr lang="ru-RU" dirty="0">
                <a:solidFill>
                  <a:srgbClr val="7030A0"/>
                </a:solidFill>
              </a:rPr>
              <a:t> в следующих случаях: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перед подчинительным союзом или союзным словом </a:t>
            </a:r>
            <a:r>
              <a:rPr lang="ru-RU" i="1" dirty="0">
                <a:solidFill>
                  <a:srgbClr val="7030A0"/>
                </a:solidFill>
              </a:rPr>
              <a:t>есть отрицание с</a:t>
            </a:r>
            <a:r>
              <a:rPr lang="ru-RU" dirty="0">
                <a:solidFill>
                  <a:srgbClr val="7030A0"/>
                </a:solidFill>
              </a:rPr>
              <a:t> частицей </a:t>
            </a:r>
            <a:r>
              <a:rPr lang="ru-RU" i="1" dirty="0">
                <a:solidFill>
                  <a:srgbClr val="7030A0"/>
                </a:solidFill>
              </a:rPr>
              <a:t>НЕ.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Старайся </a:t>
            </a:r>
            <a:r>
              <a:rPr lang="ru-RU" i="1" dirty="0">
                <a:solidFill>
                  <a:srgbClr val="7030A0"/>
                </a:solidFill>
              </a:rPr>
              <a:t>представить не как ты провалишься на экзамене, а как сможешь показать все свои знания.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придаточное предложение в своём составе имеет только </a:t>
            </a:r>
            <a:r>
              <a:rPr lang="ru-RU" i="1" dirty="0">
                <a:solidFill>
                  <a:srgbClr val="7030A0"/>
                </a:solidFill>
              </a:rPr>
              <a:t>одно союзное слово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Она </a:t>
            </a:r>
            <a:r>
              <a:rPr lang="ru-RU" i="1" dirty="0">
                <a:solidFill>
                  <a:srgbClr val="7030A0"/>
                </a:solidFill>
              </a:rPr>
              <a:t>сердилась на него, но сама не понимала за </a:t>
            </a:r>
            <a:r>
              <a:rPr lang="ru-RU" i="1" dirty="0" smtClean="0">
                <a:solidFill>
                  <a:srgbClr val="7030A0"/>
                </a:solidFill>
              </a:rPr>
              <a:t>что </a:t>
            </a:r>
            <a:r>
              <a:rPr lang="ru-RU" sz="2600" dirty="0" smtClean="0">
                <a:solidFill>
                  <a:srgbClr val="7030A0"/>
                </a:solidFill>
              </a:rPr>
              <a:t>(выделенная </a:t>
            </a:r>
            <a:r>
              <a:rPr lang="ru-RU" sz="2600" dirty="0">
                <a:solidFill>
                  <a:srgbClr val="7030A0"/>
                </a:solidFill>
              </a:rPr>
              <a:t>часть предложения- придаточное, состоящее из одного союзного слова, поэтому нет запятой).</a:t>
            </a:r>
            <a:endParaRPr lang="ru-RU" sz="26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1928" y="404664"/>
            <a:ext cx="11427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1560" y="228919"/>
            <a:ext cx="807524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Не ставится запятая перед вторым простым предложением, если пред ним стоят слова </a:t>
            </a:r>
            <a:r>
              <a:rPr lang="ru-RU" i="1" dirty="0">
                <a:solidFill>
                  <a:srgbClr val="7030A0"/>
                </a:solidFill>
              </a:rPr>
              <a:t>а именно, в частности, особенно, а также, то есть </a:t>
            </a:r>
            <a:r>
              <a:rPr lang="ru-RU" dirty="0">
                <a:solidFill>
                  <a:srgbClr val="7030A0"/>
                </a:solidFill>
              </a:rPr>
              <a:t>и подобные.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Путешествие придётся прервать в сезон дождей, а именно когда наступит сентябрь.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Существуют </a:t>
            </a:r>
            <a:r>
              <a:rPr lang="ru-RU" dirty="0">
                <a:solidFill>
                  <a:srgbClr val="7030A0"/>
                </a:solidFill>
              </a:rPr>
              <a:t>особые правила постановки запятой при </a:t>
            </a:r>
            <a:r>
              <a:rPr lang="ru-RU" i="1" dirty="0">
                <a:solidFill>
                  <a:srgbClr val="7030A0"/>
                </a:solidFill>
              </a:rPr>
              <a:t>сложных подчинительном  союзах</a:t>
            </a:r>
            <a:r>
              <a:rPr lang="ru-RU" dirty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ввиду того </a:t>
            </a:r>
            <a:r>
              <a:rPr lang="ru-RU" dirty="0" smtClean="0">
                <a:solidFill>
                  <a:srgbClr val="7030A0"/>
                </a:solidFill>
              </a:rPr>
              <a:t>что, благодаря </a:t>
            </a:r>
            <a:r>
              <a:rPr lang="ru-RU" dirty="0">
                <a:solidFill>
                  <a:srgbClr val="7030A0"/>
                </a:solidFill>
              </a:rPr>
              <a:t>тому </a:t>
            </a:r>
            <a:r>
              <a:rPr lang="ru-RU" dirty="0" smtClean="0">
                <a:solidFill>
                  <a:srgbClr val="7030A0"/>
                </a:solidFill>
              </a:rPr>
              <a:t>что, вследствие </a:t>
            </a:r>
            <a:r>
              <a:rPr lang="ru-RU" dirty="0">
                <a:solidFill>
                  <a:srgbClr val="7030A0"/>
                </a:solidFill>
              </a:rPr>
              <a:t>того </a:t>
            </a:r>
            <a:r>
              <a:rPr lang="ru-RU" dirty="0" smtClean="0">
                <a:solidFill>
                  <a:srgbClr val="7030A0"/>
                </a:solidFill>
              </a:rPr>
              <a:t>что, в </a:t>
            </a:r>
            <a:r>
              <a:rPr lang="ru-RU" dirty="0">
                <a:solidFill>
                  <a:srgbClr val="7030A0"/>
                </a:solidFill>
              </a:rPr>
              <a:t>силу того </a:t>
            </a:r>
            <a:r>
              <a:rPr lang="ru-RU" dirty="0" smtClean="0">
                <a:solidFill>
                  <a:srgbClr val="7030A0"/>
                </a:solidFill>
              </a:rPr>
              <a:t>что, оттого что, потому что, вместо </a:t>
            </a:r>
            <a:r>
              <a:rPr lang="ru-RU" dirty="0">
                <a:solidFill>
                  <a:srgbClr val="7030A0"/>
                </a:solidFill>
              </a:rPr>
              <a:t>того </a:t>
            </a:r>
            <a:r>
              <a:rPr lang="ru-RU" dirty="0" smtClean="0">
                <a:solidFill>
                  <a:srgbClr val="7030A0"/>
                </a:solidFill>
              </a:rPr>
              <a:t>чтобы, для </a:t>
            </a:r>
            <a:r>
              <a:rPr lang="ru-RU" dirty="0">
                <a:solidFill>
                  <a:srgbClr val="7030A0"/>
                </a:solidFill>
              </a:rPr>
              <a:t>того </a:t>
            </a:r>
            <a:r>
              <a:rPr lang="ru-RU" dirty="0" smtClean="0">
                <a:solidFill>
                  <a:srgbClr val="7030A0"/>
                </a:solidFill>
              </a:rPr>
              <a:t>чтобы, несмотря </a:t>
            </a:r>
            <a:r>
              <a:rPr lang="ru-RU" dirty="0">
                <a:solidFill>
                  <a:srgbClr val="7030A0"/>
                </a:solidFill>
              </a:rPr>
              <a:t>на то </a:t>
            </a:r>
            <a:r>
              <a:rPr lang="ru-RU" dirty="0" smtClean="0">
                <a:solidFill>
                  <a:srgbClr val="7030A0"/>
                </a:solidFill>
              </a:rPr>
              <a:t>что, с </a:t>
            </a:r>
            <a:r>
              <a:rPr lang="ru-RU" dirty="0">
                <a:solidFill>
                  <a:srgbClr val="7030A0"/>
                </a:solidFill>
              </a:rPr>
              <a:t>тем </a:t>
            </a:r>
            <a:r>
              <a:rPr lang="ru-RU" dirty="0" smtClean="0">
                <a:solidFill>
                  <a:srgbClr val="7030A0"/>
                </a:solidFill>
              </a:rPr>
              <a:t>чтобы, в </a:t>
            </a:r>
            <a:r>
              <a:rPr lang="ru-RU" dirty="0">
                <a:solidFill>
                  <a:srgbClr val="7030A0"/>
                </a:solidFill>
              </a:rPr>
              <a:t>то время </a:t>
            </a:r>
            <a:r>
              <a:rPr lang="ru-RU" dirty="0" smtClean="0">
                <a:solidFill>
                  <a:srgbClr val="7030A0"/>
                </a:solidFill>
              </a:rPr>
              <a:t>как, перед </a:t>
            </a:r>
            <a:r>
              <a:rPr lang="ru-RU" dirty="0">
                <a:solidFill>
                  <a:srgbClr val="7030A0"/>
                </a:solidFill>
              </a:rPr>
              <a:t>тем </a:t>
            </a:r>
            <a:r>
              <a:rPr lang="ru-RU" dirty="0" smtClean="0">
                <a:solidFill>
                  <a:srgbClr val="7030A0"/>
                </a:solidFill>
              </a:rPr>
              <a:t>как, после </a:t>
            </a:r>
            <a:r>
              <a:rPr lang="ru-RU" dirty="0">
                <a:solidFill>
                  <a:srgbClr val="7030A0"/>
                </a:solidFill>
              </a:rPr>
              <a:t>того </a:t>
            </a:r>
            <a:r>
              <a:rPr lang="ru-RU" dirty="0" smtClean="0">
                <a:solidFill>
                  <a:srgbClr val="7030A0"/>
                </a:solidFill>
              </a:rPr>
              <a:t>как, с </a:t>
            </a:r>
            <a:r>
              <a:rPr lang="ru-RU" dirty="0">
                <a:solidFill>
                  <a:srgbClr val="7030A0"/>
                </a:solidFill>
              </a:rPr>
              <a:t>тех пор как и другие.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08720"/>
            <a:ext cx="1405657" cy="168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Запятая внутри </a:t>
            </a:r>
            <a:r>
              <a:rPr lang="ru-RU" dirty="0" smtClean="0">
                <a:solidFill>
                  <a:srgbClr val="7030A0"/>
                </a:solidFill>
              </a:rPr>
              <a:t>союзов </a:t>
            </a:r>
            <a:r>
              <a:rPr lang="ru-RU" dirty="0">
                <a:solidFill>
                  <a:srgbClr val="7030A0"/>
                </a:solidFill>
              </a:rPr>
              <a:t>НЕ ставится, если союзы стоят в начале предложения.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Для </a:t>
            </a:r>
            <a:r>
              <a:rPr lang="ru-RU" i="1" dirty="0">
                <a:solidFill>
                  <a:srgbClr val="7030A0"/>
                </a:solidFill>
              </a:rPr>
              <a:t>того чтобы хорошо сдать экзамен, нужно много заниматься.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Нужно много </a:t>
            </a:r>
            <a:r>
              <a:rPr lang="ru-RU" dirty="0">
                <a:solidFill>
                  <a:srgbClr val="7030A0"/>
                </a:solidFill>
              </a:rPr>
              <a:t>заниматься</a:t>
            </a:r>
            <a:r>
              <a:rPr lang="ru-RU" i="1" dirty="0">
                <a:solidFill>
                  <a:srgbClr val="7030A0"/>
                </a:solidFill>
              </a:rPr>
              <a:t>, для того чтобы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i="1" dirty="0">
                <a:solidFill>
                  <a:srgbClr val="7030A0"/>
                </a:solidFill>
              </a:rPr>
              <a:t>хорошо сдать экзамен.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Случаи разделения союза на две части: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Перед союзом есть отрицание с </a:t>
            </a:r>
            <a:r>
              <a:rPr lang="ru-RU" i="1" dirty="0">
                <a:solidFill>
                  <a:srgbClr val="7030A0"/>
                </a:solidFill>
              </a:rPr>
              <a:t>НЕ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Он </a:t>
            </a:r>
            <a:r>
              <a:rPr lang="ru-RU" i="1" dirty="0">
                <a:solidFill>
                  <a:srgbClr val="7030A0"/>
                </a:solidFill>
              </a:rPr>
              <a:t>так повёл себя не потому, что хотел отмстить.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перед союзом есть </a:t>
            </a:r>
            <a:r>
              <a:rPr lang="ru-RU" i="1" dirty="0">
                <a:solidFill>
                  <a:srgbClr val="7030A0"/>
                </a:solidFill>
              </a:rPr>
              <a:t>ограничительные частицы</a:t>
            </a:r>
            <a:r>
              <a:rPr lang="ru-RU" dirty="0">
                <a:solidFill>
                  <a:srgbClr val="7030A0"/>
                </a:solidFill>
              </a:rPr>
              <a:t> (например, </a:t>
            </a:r>
            <a:r>
              <a:rPr lang="ru-RU" i="1" dirty="0">
                <a:solidFill>
                  <a:srgbClr val="7030A0"/>
                </a:solidFill>
              </a:rPr>
              <a:t>в особенности, только</a:t>
            </a:r>
            <a:r>
              <a:rPr lang="ru-RU" dirty="0">
                <a:solidFill>
                  <a:srgbClr val="7030A0"/>
                </a:solidFill>
              </a:rPr>
              <a:t> и другие.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Нужно </a:t>
            </a:r>
            <a:r>
              <a:rPr lang="ru-RU" i="1" dirty="0">
                <a:solidFill>
                  <a:srgbClr val="7030A0"/>
                </a:solidFill>
              </a:rPr>
              <a:t>ли доказывать свою правоту только для того, чтобы вызвать его внимание?</a:t>
            </a:r>
            <a:endParaRPr lang="ru-RU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2420888"/>
            <a:ext cx="98690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Знаки препинания в СПП с несколькими придаточными</a:t>
            </a:r>
            <a:br>
              <a:rPr lang="ru-RU" sz="3600" dirty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Если </a:t>
            </a:r>
            <a:r>
              <a:rPr lang="ru-RU" dirty="0">
                <a:solidFill>
                  <a:srgbClr val="7030A0"/>
                </a:solidFill>
              </a:rPr>
              <a:t>в СПП несколько придаточных и между ними </a:t>
            </a:r>
            <a:r>
              <a:rPr lang="ru-RU" i="1" dirty="0">
                <a:solidFill>
                  <a:srgbClr val="7030A0"/>
                </a:solidFill>
              </a:rPr>
              <a:t>нет союзов</a:t>
            </a:r>
            <a:r>
              <a:rPr lang="ru-RU" dirty="0">
                <a:solidFill>
                  <a:srgbClr val="7030A0"/>
                </a:solidFill>
              </a:rPr>
              <a:t>, то запятая ставится.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Мне </a:t>
            </a:r>
            <a:r>
              <a:rPr lang="ru-RU" i="1" dirty="0">
                <a:solidFill>
                  <a:srgbClr val="7030A0"/>
                </a:solidFill>
              </a:rPr>
              <a:t>казалось, что все вокруг  смотрели на меня с удивлением, что в их глазах было сожаление.</a:t>
            </a:r>
            <a:endParaRPr lang="ru-RU" i="1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Если два однородных придаточных соединены </a:t>
            </a:r>
            <a:r>
              <a:rPr lang="ru-RU" i="1" dirty="0">
                <a:solidFill>
                  <a:srgbClr val="7030A0"/>
                </a:solidFill>
              </a:rPr>
              <a:t>соединительным или разделительным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i="1" dirty="0">
                <a:solidFill>
                  <a:srgbClr val="7030A0"/>
                </a:solidFill>
              </a:rPr>
              <a:t>союзом</a:t>
            </a:r>
            <a:r>
              <a:rPr lang="ru-RU" dirty="0">
                <a:solidFill>
                  <a:srgbClr val="7030A0"/>
                </a:solidFill>
              </a:rPr>
              <a:t>, то запятая между ними не ставится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Учитель объяснил , как нужно выполнять </a:t>
            </a:r>
            <a:r>
              <a:rPr lang="ru-RU" i="1" dirty="0" smtClean="0">
                <a:solidFill>
                  <a:srgbClr val="7030A0"/>
                </a:solidFill>
              </a:rPr>
              <a:t>задание</a:t>
            </a:r>
            <a:r>
              <a:rPr lang="ru-RU" i="1" dirty="0">
                <a:solidFill>
                  <a:srgbClr val="7030A0"/>
                </a:solidFill>
              </a:rPr>
              <a:t> и как не ошибиться  </a:t>
            </a:r>
            <a:r>
              <a:rPr lang="ru-RU" i="1" dirty="0" smtClean="0">
                <a:solidFill>
                  <a:srgbClr val="7030A0"/>
                </a:solidFill>
              </a:rPr>
              <a:t>в постановке </a:t>
            </a:r>
            <a:r>
              <a:rPr lang="ru-RU" i="1" dirty="0">
                <a:solidFill>
                  <a:srgbClr val="7030A0"/>
                </a:solidFill>
              </a:rPr>
              <a:t>знаков препинания.</a:t>
            </a:r>
            <a:endParaRPr lang="ru-RU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5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343" y="2348880"/>
            <a:ext cx="1405657" cy="168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Знаки </a:t>
            </a:r>
            <a:r>
              <a:rPr lang="ru-RU" sz="4000" b="1" dirty="0">
                <a:solidFill>
                  <a:srgbClr val="7030A0"/>
                </a:solidFill>
              </a:rPr>
              <a:t>препинания в бессоюзном сложном предложении (БСП)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Знаки препинания в БСП, в которых простые предложения не зависят друг от друга.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Основной знак препинания - </a:t>
            </a:r>
            <a:r>
              <a:rPr lang="ru-RU" i="1" dirty="0">
                <a:solidFill>
                  <a:srgbClr val="7030A0"/>
                </a:solidFill>
              </a:rPr>
              <a:t>запятая</a:t>
            </a:r>
            <a:r>
              <a:rPr lang="ru-RU" dirty="0">
                <a:solidFill>
                  <a:srgbClr val="7030A0"/>
                </a:solidFill>
              </a:rPr>
              <a:t>. В таких предложениях нет осложняющих конструкций внутри простых.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Спектакль </a:t>
            </a:r>
            <a:r>
              <a:rPr lang="ru-RU" i="1" dirty="0">
                <a:solidFill>
                  <a:srgbClr val="7030A0"/>
                </a:solidFill>
              </a:rPr>
              <a:t>закончился, театр опустел.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хотя бы одно предложение осложнено </a:t>
            </a:r>
            <a:r>
              <a:rPr lang="ru-RU" dirty="0" smtClean="0">
                <a:solidFill>
                  <a:srgbClr val="7030A0"/>
                </a:solidFill>
              </a:rPr>
              <a:t>чем-то</a:t>
            </a:r>
            <a:r>
              <a:rPr lang="ru-RU" dirty="0">
                <a:solidFill>
                  <a:srgbClr val="7030A0"/>
                </a:solidFill>
              </a:rPr>
              <a:t>, то между простыми ставится </a:t>
            </a:r>
            <a:r>
              <a:rPr lang="ru-RU" i="1" dirty="0">
                <a:solidFill>
                  <a:srgbClr val="7030A0"/>
                </a:solidFill>
              </a:rPr>
              <a:t>точка с запятой.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Спектакль</a:t>
            </a:r>
            <a:r>
              <a:rPr lang="ru-RU" i="1" dirty="0">
                <a:solidFill>
                  <a:srgbClr val="7030A0"/>
                </a:solidFill>
              </a:rPr>
              <a:t>, вызвавший такие бурные овации, закончился; театр опустел.</a:t>
            </a:r>
            <a:endParaRPr lang="ru-RU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996" y="5297172"/>
            <a:ext cx="98690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Ставится </a:t>
            </a:r>
            <a:r>
              <a:rPr lang="ru-RU" b="1" dirty="0">
                <a:solidFill>
                  <a:srgbClr val="7030A0"/>
                </a:solidFill>
              </a:rPr>
              <a:t>тире: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предложения </a:t>
            </a:r>
            <a:r>
              <a:rPr lang="ru-RU" i="1" dirty="0">
                <a:solidFill>
                  <a:srgbClr val="7030A0"/>
                </a:solidFill>
              </a:rPr>
              <a:t>противопоставлены</a:t>
            </a:r>
            <a:r>
              <a:rPr lang="ru-RU" dirty="0">
                <a:solidFill>
                  <a:srgbClr val="7030A0"/>
                </a:solidFill>
              </a:rPr>
              <a:t> по смыслу ( в таких случаях легко поставить союзы </a:t>
            </a:r>
            <a:r>
              <a:rPr lang="ru-RU" i="1" dirty="0">
                <a:solidFill>
                  <a:srgbClr val="7030A0"/>
                </a:solidFill>
              </a:rPr>
              <a:t>А, ЗАТО, НО, ОДНАКО, ДА</a:t>
            </a:r>
            <a:r>
              <a:rPr lang="ru-RU" dirty="0">
                <a:solidFill>
                  <a:srgbClr val="7030A0"/>
                </a:solidFill>
              </a:rPr>
              <a:t> в значении </a:t>
            </a:r>
            <a:r>
              <a:rPr lang="ru-RU" dirty="0" smtClean="0">
                <a:solidFill>
                  <a:srgbClr val="7030A0"/>
                </a:solidFill>
              </a:rPr>
              <a:t>НО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Стоял июль - погода же была прохладной.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второй части предложения содержится </a:t>
            </a:r>
            <a:r>
              <a:rPr lang="ru-RU" i="1" dirty="0">
                <a:solidFill>
                  <a:srgbClr val="7030A0"/>
                </a:solidFill>
              </a:rPr>
              <a:t>быстрая смена событий</a:t>
            </a:r>
            <a:r>
              <a:rPr lang="ru-RU" dirty="0">
                <a:solidFill>
                  <a:srgbClr val="7030A0"/>
                </a:solidFill>
              </a:rPr>
              <a:t>, происходит что-то неожиданное.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Он </a:t>
            </a:r>
            <a:r>
              <a:rPr lang="ru-RU" i="1" dirty="0">
                <a:solidFill>
                  <a:srgbClr val="7030A0"/>
                </a:solidFill>
              </a:rPr>
              <a:t>заплакал - все засмеялись.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Первая часть имеет обстоятельственные значения </a:t>
            </a:r>
            <a:r>
              <a:rPr lang="ru-RU" i="1" dirty="0">
                <a:solidFill>
                  <a:srgbClr val="7030A0"/>
                </a:solidFill>
              </a:rPr>
              <a:t>времени, </a:t>
            </a:r>
            <a:r>
              <a:rPr lang="ru-RU" i="1" dirty="0" smtClean="0">
                <a:solidFill>
                  <a:srgbClr val="7030A0"/>
                </a:solidFill>
              </a:rPr>
              <a:t>условия  </a:t>
            </a:r>
            <a:r>
              <a:rPr lang="ru-RU" i="1" dirty="0">
                <a:solidFill>
                  <a:srgbClr val="7030A0"/>
                </a:solidFill>
              </a:rPr>
              <a:t>или причины </a:t>
            </a:r>
            <a:r>
              <a:rPr lang="ru-RU" dirty="0">
                <a:solidFill>
                  <a:srgbClr val="7030A0"/>
                </a:solidFill>
              </a:rPr>
              <a:t>( легко можно вставить союзы </a:t>
            </a:r>
            <a:r>
              <a:rPr lang="ru-RU" i="1" dirty="0">
                <a:solidFill>
                  <a:srgbClr val="7030A0"/>
                </a:solidFill>
              </a:rPr>
              <a:t>КОГДА, ЕСЛИ, ТАК КАК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Лес </a:t>
            </a:r>
            <a:r>
              <a:rPr lang="ru-RU" i="1" dirty="0">
                <a:solidFill>
                  <a:srgbClr val="7030A0"/>
                </a:solidFill>
              </a:rPr>
              <a:t>рубят - щепки летят.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втором предложении содержится значение </a:t>
            </a:r>
            <a:r>
              <a:rPr lang="ru-RU" i="1" dirty="0">
                <a:solidFill>
                  <a:srgbClr val="7030A0"/>
                </a:solidFill>
              </a:rPr>
              <a:t>следствия</a:t>
            </a:r>
            <a:r>
              <a:rPr lang="ru-RU" dirty="0">
                <a:solidFill>
                  <a:srgbClr val="7030A0"/>
                </a:solidFill>
              </a:rPr>
              <a:t> ( можно вставить слово </a:t>
            </a:r>
            <a:r>
              <a:rPr lang="ru-RU" i="1" dirty="0">
                <a:solidFill>
                  <a:srgbClr val="7030A0"/>
                </a:solidFill>
              </a:rPr>
              <a:t>ПОЭТОМУ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Похвала </a:t>
            </a:r>
            <a:r>
              <a:rPr lang="ru-RU" i="1" dirty="0">
                <a:solidFill>
                  <a:srgbClr val="7030A0"/>
                </a:solidFill>
              </a:rPr>
              <a:t>приятна - как её не желать ?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втором предложении содержится с</a:t>
            </a:r>
            <a:r>
              <a:rPr lang="ru-RU" i="1" dirty="0">
                <a:solidFill>
                  <a:srgbClr val="7030A0"/>
                </a:solidFill>
              </a:rPr>
              <a:t>равнение </a:t>
            </a:r>
            <a:r>
              <a:rPr lang="ru-RU" dirty="0">
                <a:solidFill>
                  <a:srgbClr val="7030A0"/>
                </a:solidFill>
              </a:rPr>
              <a:t>( легко вставить сравнительные союзы </a:t>
            </a:r>
            <a:r>
              <a:rPr lang="ru-RU" i="1" dirty="0">
                <a:solidFill>
                  <a:srgbClr val="7030A0"/>
                </a:solidFill>
              </a:rPr>
              <a:t>КАК, СЛОВНО, БУДТО, ЧТО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Посмотрит </a:t>
            </a:r>
            <a:r>
              <a:rPr lang="ru-RU" i="1" dirty="0">
                <a:solidFill>
                  <a:srgbClr val="7030A0"/>
                </a:solidFill>
              </a:rPr>
              <a:t>- рублём одарит.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Второе предложение – </a:t>
            </a:r>
            <a:r>
              <a:rPr lang="ru-RU" i="1" dirty="0">
                <a:solidFill>
                  <a:srgbClr val="7030A0"/>
                </a:solidFill>
              </a:rPr>
              <a:t>присоединительное </a:t>
            </a:r>
            <a:r>
              <a:rPr lang="ru-RU" dirty="0">
                <a:solidFill>
                  <a:srgbClr val="7030A0"/>
                </a:solidFill>
              </a:rPr>
              <a:t>в предложении есть или можно вставить </a:t>
            </a:r>
            <a:r>
              <a:rPr lang="ru-RU" dirty="0" smtClean="0">
                <a:solidFill>
                  <a:srgbClr val="7030A0"/>
                </a:solidFill>
              </a:rPr>
              <a:t>слова </a:t>
            </a:r>
            <a:r>
              <a:rPr lang="ru-RU" i="1" dirty="0" smtClean="0">
                <a:solidFill>
                  <a:srgbClr val="7030A0"/>
                </a:solidFill>
              </a:rPr>
              <a:t>ЭТО,Т АК,Т АКОВ</a:t>
            </a:r>
            <a:r>
              <a:rPr lang="ru-RU" dirty="0">
                <a:solidFill>
                  <a:srgbClr val="7030A0"/>
                </a:solidFill>
              </a:rPr>
              <a:t>  и </a:t>
            </a:r>
            <a:r>
              <a:rPr lang="ru-RU" dirty="0" smtClean="0">
                <a:solidFill>
                  <a:srgbClr val="7030A0"/>
                </a:solidFill>
              </a:rPr>
              <a:t>другие.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Приказ </a:t>
            </a:r>
            <a:r>
              <a:rPr lang="ru-RU" i="1" dirty="0">
                <a:solidFill>
                  <a:srgbClr val="7030A0"/>
                </a:solidFill>
              </a:rPr>
              <a:t>надо выполнять – так он был воспитан.</a:t>
            </a:r>
            <a:endParaRPr lang="ru-RU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0243" y="3861048"/>
            <a:ext cx="98690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Ставится двоеточие: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втором предложении- пояснение, раскрытие содержания первого( можно вставить  </a:t>
            </a:r>
            <a:r>
              <a:rPr lang="ru-RU" i="1" dirty="0">
                <a:solidFill>
                  <a:srgbClr val="7030A0"/>
                </a:solidFill>
              </a:rPr>
              <a:t>А ИМЕННО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Дети </a:t>
            </a:r>
            <a:r>
              <a:rPr lang="ru-RU" i="1" dirty="0">
                <a:solidFill>
                  <a:srgbClr val="7030A0"/>
                </a:solidFill>
              </a:rPr>
              <a:t>были наказаны: им не разрешалось гулять в этот день.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втором предложении дополняется содержание первого (легко можно вставить слово </a:t>
            </a:r>
            <a:r>
              <a:rPr lang="ru-RU" i="1" dirty="0">
                <a:solidFill>
                  <a:srgbClr val="7030A0"/>
                </a:solidFill>
              </a:rPr>
              <a:t>ЧТО</a:t>
            </a:r>
            <a:r>
              <a:rPr lang="ru-RU" dirty="0">
                <a:solidFill>
                  <a:srgbClr val="7030A0"/>
                </a:solidFill>
              </a:rPr>
              <a:t> или такие слова: И УВИДЕЛ,ЧТО ; И УСЛЫШАЛ, ЧТО; И ПОНЯЛ, ЧТО )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Он </a:t>
            </a:r>
            <a:r>
              <a:rPr lang="ru-RU" i="1" dirty="0">
                <a:solidFill>
                  <a:srgbClr val="7030A0"/>
                </a:solidFill>
              </a:rPr>
              <a:t>выглянул в окно: всё было белым от первого снега.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Во втором </a:t>
            </a:r>
            <a:r>
              <a:rPr lang="ru-RU" dirty="0" smtClean="0">
                <a:solidFill>
                  <a:srgbClr val="7030A0"/>
                </a:solidFill>
              </a:rPr>
              <a:t>предложении содержится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i="1" dirty="0">
                <a:solidFill>
                  <a:srgbClr val="7030A0"/>
                </a:solidFill>
              </a:rPr>
              <a:t>причина </a:t>
            </a:r>
            <a:r>
              <a:rPr lang="ru-RU" dirty="0">
                <a:solidFill>
                  <a:srgbClr val="7030A0"/>
                </a:solidFill>
              </a:rPr>
              <a:t>(можно вставить союз </a:t>
            </a:r>
            <a:r>
              <a:rPr lang="ru-RU" i="1" dirty="0">
                <a:solidFill>
                  <a:srgbClr val="7030A0"/>
                </a:solidFill>
              </a:rPr>
              <a:t>ПОТОМУ ЧТО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768" y="4365104"/>
            <a:ext cx="162017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Сложные предложения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бывают</a:t>
            </a:r>
            <a:r>
              <a:rPr lang="ru-RU" dirty="0">
                <a:solidFill>
                  <a:srgbClr val="7030A0"/>
                </a:solidFill>
              </a:rPr>
              <a:t>  трёх типов: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сложносочинённое</a:t>
            </a:r>
            <a:r>
              <a:rPr lang="ru-RU" dirty="0">
                <a:solidFill>
                  <a:srgbClr val="7030A0"/>
                </a:solidFill>
              </a:rPr>
              <a:t>,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сложноподчинённое,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бессоюзное </a:t>
            </a:r>
            <a:r>
              <a:rPr lang="ru-RU" dirty="0">
                <a:solidFill>
                  <a:srgbClr val="7030A0"/>
                </a:solidFill>
              </a:rPr>
              <a:t>сложное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Каждый тип  сложного имеет свои правила постановки знаков между частями  предложения. 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05" y="4509121"/>
            <a:ext cx="1704787" cy="20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Интернет-источники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hlinkClick r:id="rId1"/>
              </a:rPr>
              <a:t>http://</a:t>
            </a:r>
            <a:r>
              <a:rPr lang="ru-RU" dirty="0" smtClean="0">
                <a:hlinkClick r:id="rId1"/>
              </a:rPr>
              <a:t>img1.liveinternet.ru/images/attach/c/4/83/767/83767817_smayl_uchenuyy.gif</a:t>
            </a:r>
            <a:endParaRPr lang="ru-RU" dirty="0"/>
          </a:p>
          <a:p>
            <a:r>
              <a:rPr lang="ru-RU" u="sng" dirty="0">
                <a:hlinkClick r:id="rId2"/>
              </a:rPr>
              <a:t>http://kartinki-vernisazh.ru/_ph/79/2/921486253.gif</a:t>
            </a:r>
            <a:r>
              <a:rPr lang="ru-RU" dirty="0"/>
              <a:t>   </a:t>
            </a:r>
            <a:endParaRPr lang="ru-RU" dirty="0"/>
          </a:p>
          <a:p>
            <a:r>
              <a:rPr lang="ru-RU" u="sng" dirty="0">
                <a:hlinkClick r:id="rId3"/>
              </a:rPr>
              <a:t>http://</a:t>
            </a:r>
            <a:r>
              <a:rPr lang="ru-RU" u="sng" dirty="0" smtClean="0">
                <a:hlinkClick r:id="rId3"/>
              </a:rPr>
              <a:t>s4.pic4you.ru/y2014/08-13/12216/4544003.png</a:t>
            </a:r>
            <a:endParaRPr lang="ru-RU" u="sng" dirty="0" smtClean="0"/>
          </a:p>
          <a:p>
            <a:r>
              <a:rPr lang="en-US" dirty="0" smtClean="0">
                <a:hlinkClick r:id="rId4"/>
              </a:rPr>
              <a:t>http://dragunkin.ucoz.ru/publ/russkiy_jazyk/teoriya_oge/zadanie_12_ogeh_po_russkomu_jazyku_znaki_prepinanija_v_slozhnom_predlozhenii/10-1-0-81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Знаки </a:t>
            </a:r>
            <a:r>
              <a:rPr lang="ru-RU" sz="3600" dirty="0" smtClean="0">
                <a:solidFill>
                  <a:srgbClr val="7030A0"/>
                </a:solidFill>
              </a:rPr>
              <a:t>препинания </a:t>
            </a:r>
            <a:r>
              <a:rPr lang="ru-RU" sz="3600" dirty="0">
                <a:solidFill>
                  <a:srgbClr val="7030A0"/>
                </a:solidFill>
              </a:rPr>
              <a:t>в сложносочинённых предложениях (ССП)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ССП - это предложение, части которого соединяются сочинительными союзами, так как предложения в составе ССП не зависят друг от друга, равноправны.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b="1" i="1" dirty="0">
                <a:solidFill>
                  <a:srgbClr val="7030A0"/>
                </a:solidFill>
              </a:rPr>
              <a:t>Основное правило</a:t>
            </a:r>
            <a:r>
              <a:rPr lang="ru-RU" dirty="0">
                <a:solidFill>
                  <a:srgbClr val="7030A0"/>
                </a:solidFill>
              </a:rPr>
              <a:t>: запятая ставится между частями сложного предложения, соединёнными сочинительными  союзами, то  есть в ССП.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9952" y="5085184"/>
            <a:ext cx="11427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Типы сочинительных союзов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>
                          <a:effectLst/>
                          <a:latin typeface="Georgia" panose="02040502050405020303"/>
                        </a:rPr>
                        <a:t>Тип союзов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effectLst/>
                          <a:latin typeface="Georgia" panose="02040502050405020303"/>
                        </a:rPr>
                        <a:t>Примеры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i="1" dirty="0">
                          <a:solidFill>
                            <a:srgbClr val="C818E2"/>
                          </a:solidFill>
                          <a:effectLst/>
                          <a:latin typeface="Georgia" panose="02040502050405020303"/>
                        </a:rPr>
                        <a:t>Соединительные</a:t>
                      </a:r>
                      <a:endParaRPr lang="ru-RU" sz="32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и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да (в значении И)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ни…,ни</a:t>
                      </a:r>
                      <a:endParaRPr lang="ru-RU" sz="20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i="1" dirty="0">
                          <a:solidFill>
                            <a:srgbClr val="C818E2"/>
                          </a:solidFill>
                          <a:effectLst/>
                          <a:latin typeface="Georgia" panose="02040502050405020303"/>
                        </a:rPr>
                        <a:t>Разделительные</a:t>
                      </a:r>
                      <a:endParaRPr lang="ru-RU" sz="32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или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либо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то…, то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не то…., не то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а то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 не то</a:t>
                      </a:r>
                      <a:endParaRPr lang="ru-RU" sz="20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i="1" dirty="0">
                          <a:solidFill>
                            <a:srgbClr val="C818E2"/>
                          </a:solidFill>
                          <a:effectLst/>
                          <a:latin typeface="Georgia" panose="02040502050405020303"/>
                        </a:rPr>
                        <a:t>Противительные</a:t>
                      </a:r>
                      <a:endParaRPr lang="ru-RU" sz="32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а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но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зато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однако</a:t>
                      </a:r>
                      <a:endParaRPr lang="ru-RU" sz="2000" dirty="0">
                        <a:effectLst/>
                      </a:endParaRPr>
                    </a:p>
                    <a:p>
                      <a:r>
                        <a:rPr lang="ru-RU" sz="2000" dirty="0">
                          <a:effectLst/>
                          <a:latin typeface="Georgia" panose="02040502050405020303"/>
                        </a:rPr>
                        <a:t>да (в значении НО)</a:t>
                      </a:r>
                      <a:endParaRPr lang="ru-RU" sz="20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Двойные союзы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характеризуются тем, что первая часть союза стоит в первой </a:t>
            </a:r>
            <a:r>
              <a:rPr lang="ru-RU" sz="3600" dirty="0" smtClean="0">
                <a:solidFill>
                  <a:srgbClr val="7030A0"/>
                </a:solidFill>
              </a:rPr>
              <a:t>части </a:t>
            </a:r>
            <a:r>
              <a:rPr lang="ru-RU" sz="3600" dirty="0">
                <a:solidFill>
                  <a:srgbClr val="7030A0"/>
                </a:solidFill>
              </a:rPr>
              <a:t>предложения, а </a:t>
            </a:r>
            <a:r>
              <a:rPr lang="ru-RU" sz="3600" dirty="0" smtClean="0">
                <a:solidFill>
                  <a:srgbClr val="7030A0"/>
                </a:solidFill>
              </a:rPr>
              <a:t>вторая - </a:t>
            </a:r>
            <a:r>
              <a:rPr lang="ru-RU" sz="3600" dirty="0">
                <a:solidFill>
                  <a:srgbClr val="7030A0"/>
                </a:solidFill>
              </a:rPr>
              <a:t>во второй:</a:t>
            </a:r>
            <a:endParaRPr lang="ru-RU" sz="3600" dirty="0">
              <a:solidFill>
                <a:srgbClr val="7030A0"/>
              </a:solidFill>
            </a:endParaRPr>
          </a:p>
          <a:p>
            <a:r>
              <a:rPr lang="ru-RU" sz="3600" dirty="0">
                <a:solidFill>
                  <a:srgbClr val="7030A0"/>
                </a:solidFill>
              </a:rPr>
              <a:t>не только…, но и</a:t>
            </a:r>
            <a:endParaRPr lang="ru-RU" sz="3600" dirty="0">
              <a:solidFill>
                <a:srgbClr val="7030A0"/>
              </a:solidFill>
            </a:endParaRPr>
          </a:p>
          <a:p>
            <a:r>
              <a:rPr lang="ru-RU" sz="3600" dirty="0">
                <a:solidFill>
                  <a:srgbClr val="7030A0"/>
                </a:solidFill>
              </a:rPr>
              <a:t>как…, так и</a:t>
            </a:r>
            <a:endParaRPr lang="ru-RU" sz="3600" dirty="0">
              <a:solidFill>
                <a:srgbClr val="7030A0"/>
              </a:solidFill>
            </a:endParaRPr>
          </a:p>
          <a:p>
            <a:r>
              <a:rPr lang="ru-RU" sz="3600" dirty="0">
                <a:solidFill>
                  <a:srgbClr val="7030A0"/>
                </a:solidFill>
              </a:rPr>
              <a:t>не столько…, сколько</a:t>
            </a:r>
            <a:endParaRPr lang="ru-RU" sz="36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g1.liveinternet.ru/images/attach/c/4/83/767/83767817_smayl_uchenuyy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25144"/>
            <a:ext cx="1708668" cy="19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Исключения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Бывают случаи,  когда запятая между частями ССП  </a:t>
            </a:r>
            <a:r>
              <a:rPr lang="ru-RU" i="1" dirty="0">
                <a:solidFill>
                  <a:srgbClr val="7030A0"/>
                </a:solidFill>
              </a:rPr>
              <a:t>не ставится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Перед </a:t>
            </a:r>
            <a:r>
              <a:rPr lang="ru-RU" dirty="0">
                <a:solidFill>
                  <a:srgbClr val="7030A0"/>
                </a:solidFill>
              </a:rPr>
              <a:t>союзами </a:t>
            </a:r>
            <a:r>
              <a:rPr lang="ru-RU" i="1" dirty="0">
                <a:solidFill>
                  <a:srgbClr val="7030A0"/>
                </a:solidFill>
              </a:rPr>
              <a:t>И, ДА( в значении И), ИЛИ, ЛИБО</a:t>
            </a:r>
            <a:r>
              <a:rPr lang="ru-RU" dirty="0">
                <a:solidFill>
                  <a:srgbClr val="7030A0"/>
                </a:solidFill>
              </a:rPr>
              <a:t> запятая </a:t>
            </a:r>
            <a:r>
              <a:rPr lang="ru-RU" i="1" dirty="0">
                <a:solidFill>
                  <a:srgbClr val="7030A0"/>
                </a:solidFill>
              </a:rPr>
              <a:t>не ставится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>
                <a:solidFill>
                  <a:srgbClr val="7030A0"/>
                </a:solidFill>
              </a:rPr>
              <a:t>если есть </a:t>
            </a:r>
            <a:r>
              <a:rPr lang="ru-RU" dirty="0" smtClean="0">
                <a:solidFill>
                  <a:srgbClr val="7030A0"/>
                </a:solidFill>
              </a:rPr>
              <a:t>общий </a:t>
            </a:r>
            <a:r>
              <a:rPr lang="ru-RU" i="1" dirty="0" smtClean="0">
                <a:solidFill>
                  <a:srgbClr val="7030A0"/>
                </a:solidFill>
              </a:rPr>
              <a:t>второстепенный </a:t>
            </a:r>
            <a:r>
              <a:rPr lang="ru-RU" i="1" dirty="0">
                <a:solidFill>
                  <a:srgbClr val="7030A0"/>
                </a:solidFill>
              </a:rPr>
              <a:t>член </a:t>
            </a:r>
            <a:r>
              <a:rPr lang="ru-RU" dirty="0">
                <a:solidFill>
                  <a:srgbClr val="7030A0"/>
                </a:solidFill>
              </a:rPr>
              <a:t>и он находится в самом начале </a:t>
            </a:r>
            <a:r>
              <a:rPr lang="ru-RU" dirty="0" smtClean="0">
                <a:solidFill>
                  <a:srgbClr val="7030A0"/>
                </a:solidFill>
              </a:rPr>
              <a:t>предложения.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Например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sz="3800" i="1" dirty="0">
                <a:solidFill>
                  <a:srgbClr val="7030A0"/>
                </a:solidFill>
              </a:rPr>
              <a:t>Осенью  дни стали короче и заметно </a:t>
            </a:r>
            <a:r>
              <a:rPr lang="ru-RU" sz="3800" i="1" dirty="0" smtClean="0">
                <a:solidFill>
                  <a:srgbClr val="7030A0"/>
                </a:solidFill>
              </a:rPr>
              <a:t>похолодало.</a:t>
            </a:r>
            <a:endParaRPr lang="ru-RU" sz="38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(В </a:t>
            </a:r>
            <a:r>
              <a:rPr lang="ru-RU" dirty="0">
                <a:solidFill>
                  <a:srgbClr val="7030A0"/>
                </a:solidFill>
              </a:rPr>
              <a:t>начале предложения  есть общий второстепенный член: </a:t>
            </a:r>
            <a:r>
              <a:rPr lang="ru-RU" i="1" dirty="0" smtClean="0">
                <a:solidFill>
                  <a:srgbClr val="7030A0"/>
                </a:solidFill>
              </a:rPr>
              <a:t>осенью</a:t>
            </a:r>
            <a:r>
              <a:rPr lang="ru-RU" dirty="0" smtClean="0">
                <a:solidFill>
                  <a:srgbClr val="7030A0"/>
                </a:solidFill>
              </a:rPr>
              <a:t>. Запятая не ставится.)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68960"/>
            <a:ext cx="1704787" cy="20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Исключения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два предложения являются главными по отношению к </a:t>
            </a:r>
            <a:r>
              <a:rPr lang="ru-RU" i="1" dirty="0">
                <a:solidFill>
                  <a:srgbClr val="7030A0"/>
                </a:solidFill>
              </a:rPr>
              <a:t>общему придаточному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Например.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Когда Светлана  готовилась к экзамену, она перечитала всю необходимую литературу  и ей пришлось в очередной раз вспомнить теорию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  <a:endParaRPr lang="ru-RU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Есть общее </a:t>
            </a:r>
            <a:r>
              <a:rPr lang="ru-RU" dirty="0">
                <a:solidFill>
                  <a:srgbClr val="7030A0"/>
                </a:solidFill>
              </a:rPr>
              <a:t>придаточное  </a:t>
            </a:r>
            <a:r>
              <a:rPr lang="ru-RU" i="1" dirty="0">
                <a:solidFill>
                  <a:srgbClr val="7030A0"/>
                </a:solidFill>
              </a:rPr>
              <a:t>когда Светлана готовилась к экзамену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rgbClr val="7030A0"/>
                </a:solidFill>
              </a:rPr>
              <a:t>Запятая перед </a:t>
            </a:r>
            <a:r>
              <a:rPr lang="ru-RU" dirty="0">
                <a:solidFill>
                  <a:srgbClr val="7030A0"/>
                </a:solidFill>
              </a:rPr>
              <a:t>союзом </a:t>
            </a:r>
            <a:r>
              <a:rPr lang="ru-RU" i="1" dirty="0">
                <a:solidFill>
                  <a:srgbClr val="7030A0"/>
                </a:solidFill>
              </a:rPr>
              <a:t>И </a:t>
            </a:r>
            <a:r>
              <a:rPr lang="ru-RU" dirty="0" smtClean="0">
                <a:solidFill>
                  <a:srgbClr val="7030A0"/>
                </a:solidFill>
              </a:rPr>
              <a:t> не ставится.  Основы</a:t>
            </a:r>
            <a:r>
              <a:rPr lang="ru-RU" dirty="0">
                <a:solidFill>
                  <a:srgbClr val="7030A0"/>
                </a:solidFill>
              </a:rPr>
              <a:t>: </a:t>
            </a:r>
            <a:r>
              <a:rPr lang="ru-RU" i="1" dirty="0">
                <a:solidFill>
                  <a:srgbClr val="7030A0"/>
                </a:solidFill>
              </a:rPr>
              <a:t>она перечитала</a:t>
            </a:r>
            <a:r>
              <a:rPr lang="ru-RU" dirty="0">
                <a:solidFill>
                  <a:srgbClr val="7030A0"/>
                </a:solidFill>
              </a:rPr>
              <a:t> и </a:t>
            </a:r>
            <a:r>
              <a:rPr lang="ru-RU" i="1" dirty="0">
                <a:solidFill>
                  <a:srgbClr val="7030A0"/>
                </a:solidFill>
              </a:rPr>
              <a:t>пришлось вспомнить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s4.pic4you.ru/y2014/08-13/12216/454400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5085184"/>
            <a:ext cx="11427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Исключения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два простых предложения в составе ССП- это </a:t>
            </a:r>
            <a:r>
              <a:rPr lang="ru-RU" i="1" dirty="0">
                <a:solidFill>
                  <a:srgbClr val="7030A0"/>
                </a:solidFill>
              </a:rPr>
              <a:t>назывные предложения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Например.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Хриплый стон и скрежет ярый.</a:t>
            </a:r>
            <a:endParaRPr lang="ru-RU" i="1" dirty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</a:t>
            </a:r>
            <a:r>
              <a:rPr lang="ru-RU" dirty="0">
                <a:solidFill>
                  <a:srgbClr val="7030A0"/>
                </a:solidFill>
              </a:rPr>
              <a:t>оба простых в составе ССП - это либо </a:t>
            </a:r>
            <a:r>
              <a:rPr lang="ru-RU" i="1" dirty="0">
                <a:solidFill>
                  <a:srgbClr val="7030A0"/>
                </a:solidFill>
              </a:rPr>
              <a:t>два вопросительных</a:t>
            </a:r>
            <a:r>
              <a:rPr lang="ru-RU" dirty="0">
                <a:solidFill>
                  <a:srgbClr val="7030A0"/>
                </a:solidFill>
              </a:rPr>
              <a:t>, либо </a:t>
            </a:r>
            <a:r>
              <a:rPr lang="ru-RU" i="1" dirty="0">
                <a:solidFill>
                  <a:srgbClr val="7030A0"/>
                </a:solidFill>
              </a:rPr>
              <a:t>два восклицательных</a:t>
            </a:r>
            <a:r>
              <a:rPr lang="ru-RU" dirty="0">
                <a:solidFill>
                  <a:srgbClr val="7030A0"/>
                </a:solidFill>
              </a:rPr>
              <a:t>, либо </a:t>
            </a:r>
            <a:r>
              <a:rPr lang="ru-RU" i="1" dirty="0">
                <a:solidFill>
                  <a:srgbClr val="7030A0"/>
                </a:solidFill>
              </a:rPr>
              <a:t>два побудительных</a:t>
            </a:r>
            <a:r>
              <a:rPr lang="ru-RU" dirty="0">
                <a:solidFill>
                  <a:srgbClr val="7030A0"/>
                </a:solidFill>
              </a:rPr>
              <a:t> предложения.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Например: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Когда необходимо выполнить работу и каков примерно её объём?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4" name="Picture 4" descr="http://kartinki-vernisazh.ru/_ph/79/2/921486253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6792"/>
            <a:ext cx="1704787" cy="204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Исключения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Если оба простых - </a:t>
            </a:r>
            <a:r>
              <a:rPr lang="ru-RU" i="1" dirty="0">
                <a:solidFill>
                  <a:srgbClr val="7030A0"/>
                </a:solidFill>
              </a:rPr>
              <a:t>неопределённо-личные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</a:rPr>
              <a:t>предложения.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Учащимся </a:t>
            </a:r>
            <a:r>
              <a:rPr lang="ru-RU" i="1" dirty="0">
                <a:solidFill>
                  <a:srgbClr val="7030A0"/>
                </a:solidFill>
              </a:rPr>
              <a:t>долго объясняли их права на экзаменах  и после объяснения раздали материал.</a:t>
            </a: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</a:t>
            </a:r>
            <a:r>
              <a:rPr lang="ru-RU" dirty="0">
                <a:solidFill>
                  <a:srgbClr val="7030A0"/>
                </a:solidFill>
              </a:rPr>
              <a:t>два простых – это </a:t>
            </a:r>
            <a:r>
              <a:rPr lang="ru-RU" i="1" dirty="0">
                <a:solidFill>
                  <a:srgbClr val="7030A0"/>
                </a:solidFill>
              </a:rPr>
              <a:t>безличные предложения</a:t>
            </a:r>
            <a:r>
              <a:rPr lang="ru-RU" dirty="0">
                <a:solidFill>
                  <a:srgbClr val="7030A0"/>
                </a:solidFill>
              </a:rPr>
              <a:t>, но в составе сказуемых имеются </a:t>
            </a:r>
            <a:r>
              <a:rPr lang="ru-RU" i="1" dirty="0">
                <a:solidFill>
                  <a:srgbClr val="7030A0"/>
                </a:solidFill>
              </a:rPr>
              <a:t>слова-синонимы.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Пример.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Не нужно попусту  тратить время или же следует  распределять его  рационально</a:t>
            </a:r>
            <a:r>
              <a:rPr lang="ru-RU" i="1" dirty="0" smtClean="0">
                <a:solidFill>
                  <a:srgbClr val="7030A0"/>
                </a:solidFill>
              </a:rPr>
              <a:t>. (</a:t>
            </a:r>
            <a:r>
              <a:rPr lang="ru-RU" dirty="0" smtClean="0">
                <a:solidFill>
                  <a:srgbClr val="7030A0"/>
                </a:solidFill>
              </a:rPr>
              <a:t>Здесь </a:t>
            </a:r>
            <a:r>
              <a:rPr lang="ru-RU" dirty="0">
                <a:solidFill>
                  <a:srgbClr val="7030A0"/>
                </a:solidFill>
              </a:rPr>
              <a:t>слова –синонимы </a:t>
            </a:r>
            <a:r>
              <a:rPr lang="ru-RU" i="1" dirty="0">
                <a:solidFill>
                  <a:srgbClr val="7030A0"/>
                </a:solidFill>
              </a:rPr>
              <a:t>не нужно</a:t>
            </a:r>
            <a:r>
              <a:rPr lang="ru-RU" dirty="0">
                <a:solidFill>
                  <a:srgbClr val="7030A0"/>
                </a:solidFill>
              </a:rPr>
              <a:t> и </a:t>
            </a:r>
            <a:r>
              <a:rPr lang="ru-RU" i="1" dirty="0">
                <a:solidFill>
                  <a:srgbClr val="7030A0"/>
                </a:solidFill>
              </a:rPr>
              <a:t>следует</a:t>
            </a:r>
            <a:r>
              <a:rPr lang="ru-RU" dirty="0">
                <a:solidFill>
                  <a:srgbClr val="7030A0"/>
                </a:solidFill>
              </a:rPr>
              <a:t>).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g1.liveinternet.ru/images/attach/c/4/83/767/83767817_smayl_uchenuyy.gif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08668" cy="19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7196</Words>
  <Application>WPS Presentation</Application>
  <PresentationFormat>Экран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Arial</vt:lpstr>
      <vt:lpstr>SimSun</vt:lpstr>
      <vt:lpstr>Wingdings</vt:lpstr>
      <vt:lpstr>Georgia</vt:lpstr>
      <vt:lpstr>Times New Roman</vt:lpstr>
      <vt:lpstr>Calibri</vt:lpstr>
      <vt:lpstr>Microsoft YaHei</vt:lpstr>
      <vt:lpstr>Arial Unicode MS</vt:lpstr>
      <vt:lpstr>Тема Office</vt:lpstr>
      <vt:lpstr>Знаки препинания  в сложном предложении (подготовка к ОГЭ)</vt:lpstr>
      <vt:lpstr>Сложные предложения</vt:lpstr>
      <vt:lpstr>Знаки препинания в сложносочинённых предложениях (ССП)</vt:lpstr>
      <vt:lpstr>Типы сочинительных союзов </vt:lpstr>
      <vt:lpstr>Двойные союзы</vt:lpstr>
      <vt:lpstr>Исключения</vt:lpstr>
      <vt:lpstr>Исключения</vt:lpstr>
      <vt:lpstr>Исключения</vt:lpstr>
      <vt:lpstr>Исключения</vt:lpstr>
      <vt:lpstr>Знаки препинания в сложноподчинённых  предложениях (СПП) </vt:lpstr>
      <vt:lpstr>Типы подчинительных союзов</vt:lpstr>
      <vt:lpstr>Основное правило постановки запятой между частями СПП</vt:lpstr>
      <vt:lpstr>Исключения</vt:lpstr>
      <vt:lpstr>PowerPoint 演示文稿</vt:lpstr>
      <vt:lpstr>PowerPoint 演示文稿</vt:lpstr>
      <vt:lpstr>Знаки препинания в СПП с несколькими придаточными </vt:lpstr>
      <vt:lpstr> Знаки препинания в бессоюзном сложном предложении (БСП) </vt:lpstr>
      <vt:lpstr>PowerPoint 演示文稿</vt:lpstr>
      <vt:lpstr>PowerPoint 演示文稿</vt:lpstr>
      <vt:lpstr>Интернет-источники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Луиза</cp:lastModifiedBy>
  <cp:revision>15</cp:revision>
  <dcterms:created xsi:type="dcterms:W3CDTF">2017-02-03T14:57:00Z</dcterms:created>
  <dcterms:modified xsi:type="dcterms:W3CDTF">2023-10-04T08:50:23Z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188800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ICV">
    <vt:lpwstr>4C7D63AA38B54C4AA46FDBBAA01E0C0F</vt:lpwstr>
  </property>
  <property fmtid="{D5CDD505-2E9C-101B-9397-08002B2CF9AE}" pid="6" name="KSOProductBuildVer">
    <vt:lpwstr>1049-11.2.0.11417</vt:lpwstr>
  </property>
</Properties>
</file>