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7" r:id="rId3"/>
    <p:sldId id="258" r:id="rId4"/>
    <p:sldId id="290" r:id="rId5"/>
    <p:sldId id="310" r:id="rId6"/>
    <p:sldId id="301" r:id="rId7"/>
    <p:sldId id="302" r:id="rId8"/>
    <p:sldId id="312" r:id="rId9"/>
    <p:sldId id="313" r:id="rId10"/>
    <p:sldId id="291" r:id="rId11"/>
    <p:sldId id="315" r:id="rId12"/>
    <p:sldId id="314" r:id="rId13"/>
    <p:sldId id="311" r:id="rId14"/>
    <p:sldId id="303" r:id="rId15"/>
    <p:sldId id="316" r:id="rId16"/>
    <p:sldId id="333" r:id="rId17"/>
    <p:sldId id="334" r:id="rId18"/>
    <p:sldId id="259" r:id="rId19"/>
    <p:sldId id="260" r:id="rId20"/>
    <p:sldId id="262" r:id="rId21"/>
    <p:sldId id="267" r:id="rId22"/>
    <p:sldId id="268" r:id="rId23"/>
    <p:sldId id="273" r:id="rId24"/>
    <p:sldId id="270" r:id="rId25"/>
    <p:sldId id="271" r:id="rId26"/>
    <p:sldId id="272" r:id="rId27"/>
    <p:sldId id="324" r:id="rId28"/>
    <p:sldId id="304" r:id="rId29"/>
    <p:sldId id="276" r:id="rId30"/>
    <p:sldId id="305" r:id="rId31"/>
    <p:sldId id="325" r:id="rId32"/>
    <p:sldId id="326" r:id="rId33"/>
    <p:sldId id="327" r:id="rId34"/>
    <p:sldId id="328" r:id="rId35"/>
    <p:sldId id="329" r:id="rId36"/>
    <p:sldId id="330" r:id="rId37"/>
    <p:sldId id="331" r:id="rId38"/>
    <p:sldId id="277" r:id="rId39"/>
    <p:sldId id="278" r:id="rId40"/>
    <p:sldId id="332" r:id="rId41"/>
    <p:sldId id="292" r:id="rId42"/>
    <p:sldId id="293" r:id="rId43"/>
    <p:sldId id="335" r:id="rId44"/>
    <p:sldId id="294" r:id="rId45"/>
    <p:sldId id="295" r:id="rId46"/>
    <p:sldId id="296" r:id="rId47"/>
    <p:sldId id="297" r:id="rId48"/>
    <p:sldId id="298" r:id="rId49"/>
    <p:sldId id="299" r:id="rId50"/>
    <p:sldId id="336" r:id="rId51"/>
    <p:sldId id="300" r:id="rId52"/>
    <p:sldId id="286" r:id="rId53"/>
    <p:sldId id="287" r:id="rId54"/>
    <p:sldId id="337" r:id="rId55"/>
    <p:sldId id="288" r:id="rId56"/>
    <p:sldId id="308" r:id="rId57"/>
    <p:sldId id="306" r:id="rId58"/>
    <p:sldId id="307" r:id="rId59"/>
    <p:sldId id="339" r:id="rId60"/>
    <p:sldId id="309" r:id="rId61"/>
    <p:sldId id="338" r:id="rId62"/>
    <p:sldId id="289" r:id="rId63"/>
    <p:sldId id="340" r:id="rId64"/>
    <p:sldId id="345" r:id="rId65"/>
    <p:sldId id="346" r:id="rId66"/>
    <p:sldId id="347" r:id="rId67"/>
    <p:sldId id="348" r:id="rId68"/>
    <p:sldId id="349" r:id="rId69"/>
    <p:sldId id="350" r:id="rId70"/>
    <p:sldId id="341" r:id="rId71"/>
    <p:sldId id="342" r:id="rId72"/>
    <p:sldId id="343" r:id="rId73"/>
    <p:sldId id="344" r:id="rId7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D2ABB-C5CF-48CC-BE25-A6E0DD3D676F}" type="doc">
      <dgm:prSet loTypeId="urn:microsoft.com/office/officeart/2005/8/layout/hProcess9" loCatId="process" qsTypeId="urn:microsoft.com/office/officeart/2005/8/quickstyle/simple1" qsCatId="simple" csTypeId="urn:microsoft.com/office/officeart/2005/8/colors/colorful2" csCatId="colorful" phldr="1"/>
      <dgm:spPr/>
    </dgm:pt>
    <dgm:pt modelId="{B95F97EE-277C-4EE9-B83E-524C8270CBC8}">
      <dgm:prSet phldrT="[Текст]"/>
      <dgm:spPr/>
      <dgm:t>
        <a:bodyPr/>
        <a:lstStyle/>
        <a:p>
          <a:r>
            <a:rPr lang="ru-RU" dirty="0"/>
            <a:t>Найти основную мысль текста</a:t>
          </a:r>
        </a:p>
      </dgm:t>
    </dgm:pt>
    <dgm:pt modelId="{33308E24-2A15-4333-B1AE-BD9A7D7E1032}" type="parTrans" cxnId="{90CB8026-E151-442A-AAB2-C4A59B844C2B}">
      <dgm:prSet/>
      <dgm:spPr/>
      <dgm:t>
        <a:bodyPr/>
        <a:lstStyle/>
        <a:p>
          <a:endParaRPr lang="ru-RU"/>
        </a:p>
      </dgm:t>
    </dgm:pt>
    <dgm:pt modelId="{A4724376-33B6-4E63-A13B-22958397D5BB}" type="sibTrans" cxnId="{90CB8026-E151-442A-AAB2-C4A59B844C2B}">
      <dgm:prSet/>
      <dgm:spPr/>
      <dgm:t>
        <a:bodyPr/>
        <a:lstStyle/>
        <a:p>
          <a:endParaRPr lang="ru-RU"/>
        </a:p>
      </dgm:t>
    </dgm:pt>
    <dgm:pt modelId="{EED82547-9F20-4EFC-BC71-1C274AFAB8A2}">
      <dgm:prSet phldrT="[Текст]"/>
      <dgm:spPr/>
      <dgm:t>
        <a:bodyPr/>
        <a:lstStyle/>
        <a:p>
          <a:r>
            <a:rPr lang="ru-RU" dirty="0"/>
            <a:t>Записать ее в виде законченного предложения</a:t>
          </a:r>
        </a:p>
      </dgm:t>
    </dgm:pt>
    <dgm:pt modelId="{1A630C36-4D9B-4F14-B573-5EDB0774F8FF}" type="parTrans" cxnId="{DB689466-1D9C-467A-8DF8-DBC57465AC2E}">
      <dgm:prSet/>
      <dgm:spPr/>
      <dgm:t>
        <a:bodyPr/>
        <a:lstStyle/>
        <a:p>
          <a:endParaRPr lang="ru-RU"/>
        </a:p>
      </dgm:t>
    </dgm:pt>
    <dgm:pt modelId="{F8BBF64B-A858-46A1-890D-C0B73780E52D}" type="sibTrans" cxnId="{DB689466-1D9C-467A-8DF8-DBC57465AC2E}">
      <dgm:prSet/>
      <dgm:spPr/>
      <dgm:t>
        <a:bodyPr/>
        <a:lstStyle/>
        <a:p>
          <a:endParaRPr lang="ru-RU"/>
        </a:p>
      </dgm:t>
    </dgm:pt>
    <dgm:pt modelId="{796678C2-2114-41F1-9BF5-EA0BED0E66C7}">
      <dgm:prSet phldrT="[Текст]"/>
      <dgm:spPr/>
      <dgm:t>
        <a:bodyPr/>
        <a:lstStyle/>
        <a:p>
          <a:r>
            <a:rPr lang="ru-RU" dirty="0"/>
            <a:t>Сформулировать вопрос , на который отвечает это предложение</a:t>
          </a:r>
        </a:p>
      </dgm:t>
    </dgm:pt>
    <dgm:pt modelId="{A1C5A82C-849B-45DF-9C2F-CF30E231BFF1}" type="parTrans" cxnId="{B9217F8C-C289-49EB-BDD7-EB5C4554E507}">
      <dgm:prSet/>
      <dgm:spPr/>
      <dgm:t>
        <a:bodyPr/>
        <a:lstStyle/>
        <a:p>
          <a:endParaRPr lang="ru-RU"/>
        </a:p>
      </dgm:t>
    </dgm:pt>
    <dgm:pt modelId="{AC4EDFB5-AF00-4720-9EEB-D574F542172F}" type="sibTrans" cxnId="{B9217F8C-C289-49EB-BDD7-EB5C4554E507}">
      <dgm:prSet/>
      <dgm:spPr/>
      <dgm:t>
        <a:bodyPr/>
        <a:lstStyle/>
        <a:p>
          <a:endParaRPr lang="ru-RU"/>
        </a:p>
      </dgm:t>
    </dgm:pt>
    <dgm:pt modelId="{EAB7CF40-C8BF-499D-9344-C8013388C08A}" type="pres">
      <dgm:prSet presAssocID="{5F7D2ABB-C5CF-48CC-BE25-A6E0DD3D676F}" presName="CompostProcess" presStyleCnt="0">
        <dgm:presLayoutVars>
          <dgm:dir/>
          <dgm:resizeHandles val="exact"/>
        </dgm:presLayoutVars>
      </dgm:prSet>
      <dgm:spPr/>
    </dgm:pt>
    <dgm:pt modelId="{AD9546A9-ECF8-4134-AF45-62C44F4509FD}" type="pres">
      <dgm:prSet presAssocID="{5F7D2ABB-C5CF-48CC-BE25-A6E0DD3D676F}" presName="arrow" presStyleLbl="bgShp" presStyleIdx="0" presStyleCnt="1"/>
      <dgm:spPr/>
    </dgm:pt>
    <dgm:pt modelId="{ACA6EF5B-E4A9-46DD-BB15-311F5D0A514E}" type="pres">
      <dgm:prSet presAssocID="{5F7D2ABB-C5CF-48CC-BE25-A6E0DD3D676F}" presName="linearProcess" presStyleCnt="0"/>
      <dgm:spPr/>
    </dgm:pt>
    <dgm:pt modelId="{44EE3E53-7FDD-4619-8EE5-781F191D3904}" type="pres">
      <dgm:prSet presAssocID="{B95F97EE-277C-4EE9-B83E-524C8270CBC8}" presName="textNode" presStyleLbl="node1" presStyleIdx="0" presStyleCnt="3" custLinFactX="-7176" custLinFactY="-13136" custLinFactNeighborX="-100000" custLinFactNeighborY="-100000">
        <dgm:presLayoutVars>
          <dgm:bulletEnabled val="1"/>
        </dgm:presLayoutVars>
      </dgm:prSet>
      <dgm:spPr/>
      <dgm:t>
        <a:bodyPr/>
        <a:lstStyle/>
        <a:p>
          <a:endParaRPr lang="ru-RU"/>
        </a:p>
      </dgm:t>
    </dgm:pt>
    <dgm:pt modelId="{0D1DBA00-FA58-4B28-964F-C9F21605856E}" type="pres">
      <dgm:prSet presAssocID="{A4724376-33B6-4E63-A13B-22958397D5BB}" presName="sibTrans" presStyleCnt="0"/>
      <dgm:spPr/>
    </dgm:pt>
    <dgm:pt modelId="{5D7FD220-32C0-47D8-8DCF-8C83F51FD999}" type="pres">
      <dgm:prSet presAssocID="{EED82547-9F20-4EFC-BC71-1C274AFAB8A2}" presName="textNode" presStyleLbl="node1" presStyleIdx="1" presStyleCnt="3" custLinFactNeighborX="25813" custLinFactNeighborY="-79767">
        <dgm:presLayoutVars>
          <dgm:bulletEnabled val="1"/>
        </dgm:presLayoutVars>
      </dgm:prSet>
      <dgm:spPr/>
      <dgm:t>
        <a:bodyPr/>
        <a:lstStyle/>
        <a:p>
          <a:endParaRPr lang="ru-RU"/>
        </a:p>
      </dgm:t>
    </dgm:pt>
    <dgm:pt modelId="{E2639EF6-F50A-4B33-898C-DC10ED049C5D}" type="pres">
      <dgm:prSet presAssocID="{F8BBF64B-A858-46A1-890D-C0B73780E52D}" presName="sibTrans" presStyleCnt="0"/>
      <dgm:spPr/>
    </dgm:pt>
    <dgm:pt modelId="{D1E3DF06-52C1-408A-A6C6-23895D9F08DB}" type="pres">
      <dgm:prSet presAssocID="{796678C2-2114-41F1-9BF5-EA0BED0E66C7}" presName="textNode" presStyleLbl="node1" presStyleIdx="2" presStyleCnt="3" custLinFactNeighborX="-20600" custLinFactNeighborY="-79767">
        <dgm:presLayoutVars>
          <dgm:bulletEnabled val="1"/>
        </dgm:presLayoutVars>
      </dgm:prSet>
      <dgm:spPr/>
      <dgm:t>
        <a:bodyPr/>
        <a:lstStyle/>
        <a:p>
          <a:endParaRPr lang="ru-RU"/>
        </a:p>
      </dgm:t>
    </dgm:pt>
  </dgm:ptLst>
  <dgm:cxnLst>
    <dgm:cxn modelId="{90CB8026-E151-442A-AAB2-C4A59B844C2B}" srcId="{5F7D2ABB-C5CF-48CC-BE25-A6E0DD3D676F}" destId="{B95F97EE-277C-4EE9-B83E-524C8270CBC8}" srcOrd="0" destOrd="0" parTransId="{33308E24-2A15-4333-B1AE-BD9A7D7E1032}" sibTransId="{A4724376-33B6-4E63-A13B-22958397D5BB}"/>
    <dgm:cxn modelId="{DB689466-1D9C-467A-8DF8-DBC57465AC2E}" srcId="{5F7D2ABB-C5CF-48CC-BE25-A6E0DD3D676F}" destId="{EED82547-9F20-4EFC-BC71-1C274AFAB8A2}" srcOrd="1" destOrd="0" parTransId="{1A630C36-4D9B-4F14-B573-5EDB0774F8FF}" sibTransId="{F8BBF64B-A858-46A1-890D-C0B73780E52D}"/>
    <dgm:cxn modelId="{4C41BCA5-9609-43C8-A8FC-9270E3FB4DCF}" type="presOf" srcId="{B95F97EE-277C-4EE9-B83E-524C8270CBC8}" destId="{44EE3E53-7FDD-4619-8EE5-781F191D3904}" srcOrd="0" destOrd="0" presId="urn:microsoft.com/office/officeart/2005/8/layout/hProcess9"/>
    <dgm:cxn modelId="{5A7B926F-B952-4184-AD1B-F09B9BE1C23F}" type="presOf" srcId="{EED82547-9F20-4EFC-BC71-1C274AFAB8A2}" destId="{5D7FD220-32C0-47D8-8DCF-8C83F51FD999}" srcOrd="0" destOrd="0" presId="urn:microsoft.com/office/officeart/2005/8/layout/hProcess9"/>
    <dgm:cxn modelId="{41E32B4E-59B0-4739-8E07-A72841F1DA73}" type="presOf" srcId="{5F7D2ABB-C5CF-48CC-BE25-A6E0DD3D676F}" destId="{EAB7CF40-C8BF-499D-9344-C8013388C08A}" srcOrd="0" destOrd="0" presId="urn:microsoft.com/office/officeart/2005/8/layout/hProcess9"/>
    <dgm:cxn modelId="{5D8C2580-A5B6-428C-8BBC-B5F09D489EC7}" type="presOf" srcId="{796678C2-2114-41F1-9BF5-EA0BED0E66C7}" destId="{D1E3DF06-52C1-408A-A6C6-23895D9F08DB}" srcOrd="0" destOrd="0" presId="urn:microsoft.com/office/officeart/2005/8/layout/hProcess9"/>
    <dgm:cxn modelId="{B9217F8C-C289-49EB-BDD7-EB5C4554E507}" srcId="{5F7D2ABB-C5CF-48CC-BE25-A6E0DD3D676F}" destId="{796678C2-2114-41F1-9BF5-EA0BED0E66C7}" srcOrd="2" destOrd="0" parTransId="{A1C5A82C-849B-45DF-9C2F-CF30E231BFF1}" sibTransId="{AC4EDFB5-AF00-4720-9EEB-D574F542172F}"/>
    <dgm:cxn modelId="{31A1C01A-D875-4BD0-8FF2-744F29B0181E}" type="presParOf" srcId="{EAB7CF40-C8BF-499D-9344-C8013388C08A}" destId="{AD9546A9-ECF8-4134-AF45-62C44F4509FD}" srcOrd="0" destOrd="0" presId="urn:microsoft.com/office/officeart/2005/8/layout/hProcess9"/>
    <dgm:cxn modelId="{26589C02-2090-45A2-A8DA-96D2483627F5}" type="presParOf" srcId="{EAB7CF40-C8BF-499D-9344-C8013388C08A}" destId="{ACA6EF5B-E4A9-46DD-BB15-311F5D0A514E}" srcOrd="1" destOrd="0" presId="urn:microsoft.com/office/officeart/2005/8/layout/hProcess9"/>
    <dgm:cxn modelId="{5771AAFC-61A2-4DC0-947F-3315E516C76D}" type="presParOf" srcId="{ACA6EF5B-E4A9-46DD-BB15-311F5D0A514E}" destId="{44EE3E53-7FDD-4619-8EE5-781F191D3904}" srcOrd="0" destOrd="0" presId="urn:microsoft.com/office/officeart/2005/8/layout/hProcess9"/>
    <dgm:cxn modelId="{C020D43F-B10A-4C2B-BC32-5AC328F2D165}" type="presParOf" srcId="{ACA6EF5B-E4A9-46DD-BB15-311F5D0A514E}" destId="{0D1DBA00-FA58-4B28-964F-C9F21605856E}" srcOrd="1" destOrd="0" presId="urn:microsoft.com/office/officeart/2005/8/layout/hProcess9"/>
    <dgm:cxn modelId="{B4BDF475-2E80-464F-8CD2-E96B267BC157}" type="presParOf" srcId="{ACA6EF5B-E4A9-46DD-BB15-311F5D0A514E}" destId="{5D7FD220-32C0-47D8-8DCF-8C83F51FD999}" srcOrd="2" destOrd="0" presId="urn:microsoft.com/office/officeart/2005/8/layout/hProcess9"/>
    <dgm:cxn modelId="{B03A97AC-44C3-4961-9CF1-A92BF612FA57}" type="presParOf" srcId="{ACA6EF5B-E4A9-46DD-BB15-311F5D0A514E}" destId="{E2639EF6-F50A-4B33-898C-DC10ED049C5D}" srcOrd="3" destOrd="0" presId="urn:microsoft.com/office/officeart/2005/8/layout/hProcess9"/>
    <dgm:cxn modelId="{C2A88E8E-AEEA-48A2-ABB7-7FC96EF57297}" type="presParOf" srcId="{ACA6EF5B-E4A9-46DD-BB15-311F5D0A514E}" destId="{D1E3DF06-52C1-408A-A6C6-23895D9F08D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449FFA-2A80-4CC9-9D62-2741099A348E}" type="doc">
      <dgm:prSet loTypeId="urn:microsoft.com/office/officeart/2005/8/layout/hProcess7#1" loCatId="list" qsTypeId="urn:microsoft.com/office/officeart/2005/8/quickstyle/simple4" qsCatId="simple" csTypeId="urn:microsoft.com/office/officeart/2005/8/colors/colorful2" csCatId="colorful" phldr="1"/>
      <dgm:spPr/>
      <dgm:t>
        <a:bodyPr/>
        <a:lstStyle/>
        <a:p>
          <a:endParaRPr lang="ru-RU"/>
        </a:p>
      </dgm:t>
    </dgm:pt>
    <dgm:pt modelId="{148FFE1F-4F9D-4D67-B3DE-6CE9123DB445}">
      <dgm:prSet phldrT="[Текст]" phldr="1"/>
      <dgm:spPr/>
      <dgm:t>
        <a:bodyPr/>
        <a:lstStyle/>
        <a:p>
          <a:endParaRPr lang="ru-RU" dirty="0"/>
        </a:p>
      </dgm:t>
    </dgm:pt>
    <dgm:pt modelId="{CDD5925C-467B-4DFE-B715-97F230AE9C04}" type="parTrans" cxnId="{1C1E62F7-526C-46CE-821B-5009387FE375}">
      <dgm:prSet/>
      <dgm:spPr/>
      <dgm:t>
        <a:bodyPr/>
        <a:lstStyle/>
        <a:p>
          <a:endParaRPr lang="ru-RU"/>
        </a:p>
      </dgm:t>
    </dgm:pt>
    <dgm:pt modelId="{6224368B-DF17-4B88-9997-2043734A73F8}" type="sibTrans" cxnId="{1C1E62F7-526C-46CE-821B-5009387FE375}">
      <dgm:prSet/>
      <dgm:spPr/>
      <dgm:t>
        <a:bodyPr/>
        <a:lstStyle/>
        <a:p>
          <a:endParaRPr lang="ru-RU"/>
        </a:p>
      </dgm:t>
    </dgm:pt>
    <dgm:pt modelId="{E339E0EE-CB9D-47BC-8144-E85CACEDB54F}">
      <dgm:prSet phldrT="[Текст]" custT="1"/>
      <dgm:spPr/>
      <dgm:t>
        <a:bodyPr/>
        <a:lstStyle/>
        <a:p>
          <a:r>
            <a:rPr lang="ru-RU" sz="2400" dirty="0"/>
            <a:t>Обратите внимание на поступки, отношения и речь героев и определите, какие отрицательные или положительные качества проявляются через них.</a:t>
          </a:r>
        </a:p>
      </dgm:t>
    </dgm:pt>
    <dgm:pt modelId="{92E539DF-A0EE-42FA-A1D1-76E85ECA3D71}" type="parTrans" cxnId="{2A3B8CA8-1FF1-47A2-B379-7CFBC4521F52}">
      <dgm:prSet/>
      <dgm:spPr/>
      <dgm:t>
        <a:bodyPr/>
        <a:lstStyle/>
        <a:p>
          <a:endParaRPr lang="ru-RU"/>
        </a:p>
      </dgm:t>
    </dgm:pt>
    <dgm:pt modelId="{E916D058-2554-40FA-9BF8-12EAD006AAAF}" type="sibTrans" cxnId="{2A3B8CA8-1FF1-47A2-B379-7CFBC4521F52}">
      <dgm:prSet/>
      <dgm:spPr/>
      <dgm:t>
        <a:bodyPr/>
        <a:lstStyle/>
        <a:p>
          <a:endParaRPr lang="ru-RU"/>
        </a:p>
      </dgm:t>
    </dgm:pt>
    <dgm:pt modelId="{BE5CF061-4506-4A69-9FEF-941446A7BAE4}">
      <dgm:prSet phldrT="[Текст]" phldr="1"/>
      <dgm:spPr/>
      <dgm:t>
        <a:bodyPr/>
        <a:lstStyle/>
        <a:p>
          <a:endParaRPr lang="ru-RU"/>
        </a:p>
      </dgm:t>
    </dgm:pt>
    <dgm:pt modelId="{EA0BDC28-3D0C-4662-9DA4-D9D022D3D8F4}" type="parTrans" cxnId="{913D5919-C0CB-424C-8781-48E31BAC1673}">
      <dgm:prSet/>
      <dgm:spPr/>
      <dgm:t>
        <a:bodyPr/>
        <a:lstStyle/>
        <a:p>
          <a:endParaRPr lang="ru-RU"/>
        </a:p>
      </dgm:t>
    </dgm:pt>
    <dgm:pt modelId="{C42AD1FE-E887-4EDA-8963-EE49716EFE17}" type="sibTrans" cxnId="{913D5919-C0CB-424C-8781-48E31BAC1673}">
      <dgm:prSet/>
      <dgm:spPr/>
      <dgm:t>
        <a:bodyPr/>
        <a:lstStyle/>
        <a:p>
          <a:endParaRPr lang="ru-RU"/>
        </a:p>
      </dgm:t>
    </dgm:pt>
    <dgm:pt modelId="{074A8997-343F-4053-8062-CCB004F6A610}">
      <dgm:prSet phldrT="[Текст]" custT="1"/>
      <dgm:spPr/>
      <dgm:t>
        <a:bodyPr/>
        <a:lstStyle/>
        <a:p>
          <a:r>
            <a:rPr lang="ru-RU" sz="2400" dirty="0"/>
            <a:t>Подберите абстрактные существительные , которые называют соответствующие человеческие качества (долг, </a:t>
          </a:r>
          <a:r>
            <a:rPr lang="ru-RU" sz="2400" dirty="0" err="1"/>
            <a:t>совесть,благородство,равнодушие</a:t>
          </a:r>
          <a:r>
            <a:rPr lang="ru-RU" sz="2400" dirty="0"/>
            <a:t>)</a:t>
          </a:r>
        </a:p>
      </dgm:t>
    </dgm:pt>
    <dgm:pt modelId="{2F1E3125-C42C-4C22-AAD0-C376BDA862F3}" type="parTrans" cxnId="{F0CC52F7-1C5C-4AD5-A65F-6E590CCF82E5}">
      <dgm:prSet/>
      <dgm:spPr/>
      <dgm:t>
        <a:bodyPr/>
        <a:lstStyle/>
        <a:p>
          <a:endParaRPr lang="ru-RU"/>
        </a:p>
      </dgm:t>
    </dgm:pt>
    <dgm:pt modelId="{17D45BAB-9D86-495B-BC11-69F2F9C13D66}" type="sibTrans" cxnId="{F0CC52F7-1C5C-4AD5-A65F-6E590CCF82E5}">
      <dgm:prSet/>
      <dgm:spPr/>
      <dgm:t>
        <a:bodyPr/>
        <a:lstStyle/>
        <a:p>
          <a:endParaRPr lang="ru-RU"/>
        </a:p>
      </dgm:t>
    </dgm:pt>
    <dgm:pt modelId="{141C8293-584D-4861-8E86-5963BDC72131}">
      <dgm:prSet phldrT="[Текст]" phldr="1"/>
      <dgm:spPr/>
      <dgm:t>
        <a:bodyPr/>
        <a:lstStyle/>
        <a:p>
          <a:endParaRPr lang="ru-RU"/>
        </a:p>
      </dgm:t>
    </dgm:pt>
    <dgm:pt modelId="{062A212F-0186-4633-B3CB-A3CF281ED1F4}" type="parTrans" cxnId="{FBB2593B-D1B8-4D88-B8C3-37609B2AA64E}">
      <dgm:prSet/>
      <dgm:spPr/>
      <dgm:t>
        <a:bodyPr/>
        <a:lstStyle/>
        <a:p>
          <a:endParaRPr lang="ru-RU"/>
        </a:p>
      </dgm:t>
    </dgm:pt>
    <dgm:pt modelId="{541187E9-0CE0-431B-9FD4-DB1AB12DC39B}" type="sibTrans" cxnId="{FBB2593B-D1B8-4D88-B8C3-37609B2AA64E}">
      <dgm:prSet/>
      <dgm:spPr/>
      <dgm:t>
        <a:bodyPr/>
        <a:lstStyle/>
        <a:p>
          <a:endParaRPr lang="ru-RU"/>
        </a:p>
      </dgm:t>
    </dgm:pt>
    <dgm:pt modelId="{688DED10-8A0B-4882-99A7-4AF27376BDC4}">
      <dgm:prSet phldrT="[Текст]"/>
      <dgm:spPr/>
      <dgm:t>
        <a:bodyPr/>
        <a:lstStyle/>
        <a:p>
          <a:r>
            <a:rPr lang="ru-RU" dirty="0"/>
            <a:t>Сформулируйте проблему, используя подобранные абстрактные существительные </a:t>
          </a:r>
        </a:p>
      </dgm:t>
    </dgm:pt>
    <dgm:pt modelId="{EFE6AF66-E142-422F-A99A-F6FB516D11F6}" type="parTrans" cxnId="{70DC0ED3-1BB8-48BF-8CF0-463225DEAAAB}">
      <dgm:prSet/>
      <dgm:spPr/>
      <dgm:t>
        <a:bodyPr/>
        <a:lstStyle/>
        <a:p>
          <a:endParaRPr lang="ru-RU"/>
        </a:p>
      </dgm:t>
    </dgm:pt>
    <dgm:pt modelId="{B1891058-C349-426E-A13F-1540FB71DC35}" type="sibTrans" cxnId="{70DC0ED3-1BB8-48BF-8CF0-463225DEAAAB}">
      <dgm:prSet/>
      <dgm:spPr/>
      <dgm:t>
        <a:bodyPr/>
        <a:lstStyle/>
        <a:p>
          <a:endParaRPr lang="ru-RU"/>
        </a:p>
      </dgm:t>
    </dgm:pt>
    <dgm:pt modelId="{667FD180-67E2-44CB-BC3E-29FC654FCD18}" type="pres">
      <dgm:prSet presAssocID="{9D449FFA-2A80-4CC9-9D62-2741099A348E}" presName="Name0" presStyleCnt="0">
        <dgm:presLayoutVars>
          <dgm:dir/>
          <dgm:animLvl val="lvl"/>
          <dgm:resizeHandles val="exact"/>
        </dgm:presLayoutVars>
      </dgm:prSet>
      <dgm:spPr/>
      <dgm:t>
        <a:bodyPr/>
        <a:lstStyle/>
        <a:p>
          <a:endParaRPr lang="ru-RU"/>
        </a:p>
      </dgm:t>
    </dgm:pt>
    <dgm:pt modelId="{B76B3770-E46A-419B-80E2-27C604D1762A}" type="pres">
      <dgm:prSet presAssocID="{148FFE1F-4F9D-4D67-B3DE-6CE9123DB445}" presName="compositeNode" presStyleCnt="0">
        <dgm:presLayoutVars>
          <dgm:bulletEnabled val="1"/>
        </dgm:presLayoutVars>
      </dgm:prSet>
      <dgm:spPr/>
    </dgm:pt>
    <dgm:pt modelId="{FAC2B9AE-89CA-4D42-BD3E-18A2FFF36FC3}" type="pres">
      <dgm:prSet presAssocID="{148FFE1F-4F9D-4D67-B3DE-6CE9123DB445}" presName="bgRect" presStyleLbl="node1" presStyleIdx="0" presStyleCnt="3" custScaleX="142686" custScaleY="205057"/>
      <dgm:spPr/>
      <dgm:t>
        <a:bodyPr/>
        <a:lstStyle/>
        <a:p>
          <a:endParaRPr lang="ru-RU"/>
        </a:p>
      </dgm:t>
    </dgm:pt>
    <dgm:pt modelId="{37DE5394-0BCC-408F-9C48-E2C230170797}" type="pres">
      <dgm:prSet presAssocID="{148FFE1F-4F9D-4D67-B3DE-6CE9123DB445}" presName="parentNode" presStyleLbl="node1" presStyleIdx="0" presStyleCnt="3">
        <dgm:presLayoutVars>
          <dgm:chMax val="0"/>
          <dgm:bulletEnabled val="1"/>
        </dgm:presLayoutVars>
      </dgm:prSet>
      <dgm:spPr/>
      <dgm:t>
        <a:bodyPr/>
        <a:lstStyle/>
        <a:p>
          <a:endParaRPr lang="ru-RU"/>
        </a:p>
      </dgm:t>
    </dgm:pt>
    <dgm:pt modelId="{6B7BC3A5-6B17-439E-AE13-486D67BC238F}" type="pres">
      <dgm:prSet presAssocID="{148FFE1F-4F9D-4D67-B3DE-6CE9123DB445}" presName="childNode" presStyleLbl="node1" presStyleIdx="0" presStyleCnt="3">
        <dgm:presLayoutVars>
          <dgm:bulletEnabled val="1"/>
        </dgm:presLayoutVars>
      </dgm:prSet>
      <dgm:spPr/>
      <dgm:t>
        <a:bodyPr/>
        <a:lstStyle/>
        <a:p>
          <a:endParaRPr lang="ru-RU"/>
        </a:p>
      </dgm:t>
    </dgm:pt>
    <dgm:pt modelId="{9D1F2233-83A2-4958-AB1D-C223885754E0}" type="pres">
      <dgm:prSet presAssocID="{6224368B-DF17-4B88-9997-2043734A73F8}" presName="hSp" presStyleCnt="0"/>
      <dgm:spPr/>
    </dgm:pt>
    <dgm:pt modelId="{43D47F44-5CDD-43A0-A30B-E88ED6ECD320}" type="pres">
      <dgm:prSet presAssocID="{6224368B-DF17-4B88-9997-2043734A73F8}" presName="vProcSp" presStyleCnt="0"/>
      <dgm:spPr/>
    </dgm:pt>
    <dgm:pt modelId="{54B505CB-C206-4D48-8F4F-24D8A7B0CCF3}" type="pres">
      <dgm:prSet presAssocID="{6224368B-DF17-4B88-9997-2043734A73F8}" presName="vSp1" presStyleCnt="0"/>
      <dgm:spPr/>
    </dgm:pt>
    <dgm:pt modelId="{333CACBC-E097-43F1-BF03-D7355FFBEE7F}" type="pres">
      <dgm:prSet presAssocID="{6224368B-DF17-4B88-9997-2043734A73F8}" presName="simulatedConn" presStyleLbl="solidFgAcc1" presStyleIdx="0" presStyleCnt="2"/>
      <dgm:spPr/>
    </dgm:pt>
    <dgm:pt modelId="{37455036-8DCA-4626-95EA-AA74B62AB8AA}" type="pres">
      <dgm:prSet presAssocID="{6224368B-DF17-4B88-9997-2043734A73F8}" presName="vSp2" presStyleCnt="0"/>
      <dgm:spPr/>
    </dgm:pt>
    <dgm:pt modelId="{B8DE005D-F9DF-4F94-A861-F1130C3F0CC4}" type="pres">
      <dgm:prSet presAssocID="{6224368B-DF17-4B88-9997-2043734A73F8}" presName="sibTrans" presStyleCnt="0"/>
      <dgm:spPr/>
    </dgm:pt>
    <dgm:pt modelId="{EBFDE676-366B-47DE-A6A9-D6A3ED2EEA9F}" type="pres">
      <dgm:prSet presAssocID="{BE5CF061-4506-4A69-9FEF-941446A7BAE4}" presName="compositeNode" presStyleCnt="0">
        <dgm:presLayoutVars>
          <dgm:bulletEnabled val="1"/>
        </dgm:presLayoutVars>
      </dgm:prSet>
      <dgm:spPr/>
    </dgm:pt>
    <dgm:pt modelId="{CEA87C07-03A8-4845-A9C1-7C072926C4F4}" type="pres">
      <dgm:prSet presAssocID="{BE5CF061-4506-4A69-9FEF-941446A7BAE4}" presName="bgRect" presStyleLbl="node1" presStyleIdx="1" presStyleCnt="3" custScaleX="141355" custScaleY="202684"/>
      <dgm:spPr/>
      <dgm:t>
        <a:bodyPr/>
        <a:lstStyle/>
        <a:p>
          <a:endParaRPr lang="ru-RU"/>
        </a:p>
      </dgm:t>
    </dgm:pt>
    <dgm:pt modelId="{5427FD69-3F18-4190-9B2C-85914C7F2446}" type="pres">
      <dgm:prSet presAssocID="{BE5CF061-4506-4A69-9FEF-941446A7BAE4}" presName="parentNode" presStyleLbl="node1" presStyleIdx="1" presStyleCnt="3">
        <dgm:presLayoutVars>
          <dgm:chMax val="0"/>
          <dgm:bulletEnabled val="1"/>
        </dgm:presLayoutVars>
      </dgm:prSet>
      <dgm:spPr/>
      <dgm:t>
        <a:bodyPr/>
        <a:lstStyle/>
        <a:p>
          <a:endParaRPr lang="ru-RU"/>
        </a:p>
      </dgm:t>
    </dgm:pt>
    <dgm:pt modelId="{FCC86AC4-309F-47D0-A02F-7A34AAF4F207}" type="pres">
      <dgm:prSet presAssocID="{BE5CF061-4506-4A69-9FEF-941446A7BAE4}" presName="childNode" presStyleLbl="node1" presStyleIdx="1" presStyleCnt="3">
        <dgm:presLayoutVars>
          <dgm:bulletEnabled val="1"/>
        </dgm:presLayoutVars>
      </dgm:prSet>
      <dgm:spPr/>
      <dgm:t>
        <a:bodyPr/>
        <a:lstStyle/>
        <a:p>
          <a:endParaRPr lang="ru-RU"/>
        </a:p>
      </dgm:t>
    </dgm:pt>
    <dgm:pt modelId="{DBCC9BDD-0863-4CAE-943F-3593D0858193}" type="pres">
      <dgm:prSet presAssocID="{C42AD1FE-E887-4EDA-8963-EE49716EFE17}" presName="hSp" presStyleCnt="0"/>
      <dgm:spPr/>
    </dgm:pt>
    <dgm:pt modelId="{D4CF5765-FF3A-4DFA-9BE1-D3180529BD0B}" type="pres">
      <dgm:prSet presAssocID="{C42AD1FE-E887-4EDA-8963-EE49716EFE17}" presName="vProcSp" presStyleCnt="0"/>
      <dgm:spPr/>
    </dgm:pt>
    <dgm:pt modelId="{B3921332-4087-43A0-AC97-E713B700CA17}" type="pres">
      <dgm:prSet presAssocID="{C42AD1FE-E887-4EDA-8963-EE49716EFE17}" presName="vSp1" presStyleCnt="0"/>
      <dgm:spPr/>
    </dgm:pt>
    <dgm:pt modelId="{C03CCD68-8FBA-4A51-BB80-1882A0B5D406}" type="pres">
      <dgm:prSet presAssocID="{C42AD1FE-E887-4EDA-8963-EE49716EFE17}" presName="simulatedConn" presStyleLbl="solidFgAcc1" presStyleIdx="1" presStyleCnt="2"/>
      <dgm:spPr/>
    </dgm:pt>
    <dgm:pt modelId="{4F1DC02A-E4E7-4F82-92EF-238F6CD6499F}" type="pres">
      <dgm:prSet presAssocID="{C42AD1FE-E887-4EDA-8963-EE49716EFE17}" presName="vSp2" presStyleCnt="0"/>
      <dgm:spPr/>
    </dgm:pt>
    <dgm:pt modelId="{E4A5A696-55A6-493B-948A-A84A756C0520}" type="pres">
      <dgm:prSet presAssocID="{C42AD1FE-E887-4EDA-8963-EE49716EFE17}" presName="sibTrans" presStyleCnt="0"/>
      <dgm:spPr/>
    </dgm:pt>
    <dgm:pt modelId="{B18EC5B3-4531-4DEB-938D-B4350B80B6AD}" type="pres">
      <dgm:prSet presAssocID="{141C8293-584D-4861-8E86-5963BDC72131}" presName="compositeNode" presStyleCnt="0">
        <dgm:presLayoutVars>
          <dgm:bulletEnabled val="1"/>
        </dgm:presLayoutVars>
      </dgm:prSet>
      <dgm:spPr/>
    </dgm:pt>
    <dgm:pt modelId="{E2892E36-F13E-4588-9A23-33ECBE3B5919}" type="pres">
      <dgm:prSet presAssocID="{141C8293-584D-4861-8E86-5963BDC72131}" presName="bgRect" presStyleLbl="node1" presStyleIdx="2" presStyleCnt="3" custScaleX="146799" custScaleY="190347" custLinFactNeighborX="-1648" custLinFactNeighborY="-641"/>
      <dgm:spPr/>
      <dgm:t>
        <a:bodyPr/>
        <a:lstStyle/>
        <a:p>
          <a:endParaRPr lang="ru-RU"/>
        </a:p>
      </dgm:t>
    </dgm:pt>
    <dgm:pt modelId="{1A6BDCC2-652F-43D2-A9F1-FD9262235DEB}" type="pres">
      <dgm:prSet presAssocID="{141C8293-584D-4861-8E86-5963BDC72131}" presName="parentNode" presStyleLbl="node1" presStyleIdx="2" presStyleCnt="3">
        <dgm:presLayoutVars>
          <dgm:chMax val="0"/>
          <dgm:bulletEnabled val="1"/>
        </dgm:presLayoutVars>
      </dgm:prSet>
      <dgm:spPr/>
      <dgm:t>
        <a:bodyPr/>
        <a:lstStyle/>
        <a:p>
          <a:endParaRPr lang="ru-RU"/>
        </a:p>
      </dgm:t>
    </dgm:pt>
    <dgm:pt modelId="{254B91DC-E7F7-4B6B-B1B3-113CDD07758A}" type="pres">
      <dgm:prSet presAssocID="{141C8293-584D-4861-8E86-5963BDC72131}" presName="childNode" presStyleLbl="node1" presStyleIdx="2" presStyleCnt="3">
        <dgm:presLayoutVars>
          <dgm:bulletEnabled val="1"/>
        </dgm:presLayoutVars>
      </dgm:prSet>
      <dgm:spPr/>
      <dgm:t>
        <a:bodyPr/>
        <a:lstStyle/>
        <a:p>
          <a:endParaRPr lang="ru-RU"/>
        </a:p>
      </dgm:t>
    </dgm:pt>
  </dgm:ptLst>
  <dgm:cxnLst>
    <dgm:cxn modelId="{E48448C1-8DAF-4FBC-BDE8-314EF75ACB02}" type="presOf" srcId="{688DED10-8A0B-4882-99A7-4AF27376BDC4}" destId="{254B91DC-E7F7-4B6B-B1B3-113CDD07758A}" srcOrd="0" destOrd="0" presId="urn:microsoft.com/office/officeart/2005/8/layout/hProcess7#1"/>
    <dgm:cxn modelId="{913D5919-C0CB-424C-8781-48E31BAC1673}" srcId="{9D449FFA-2A80-4CC9-9D62-2741099A348E}" destId="{BE5CF061-4506-4A69-9FEF-941446A7BAE4}" srcOrd="1" destOrd="0" parTransId="{EA0BDC28-3D0C-4662-9DA4-D9D022D3D8F4}" sibTransId="{C42AD1FE-E887-4EDA-8963-EE49716EFE17}"/>
    <dgm:cxn modelId="{E4B69DFD-29E7-466D-AFBE-CAEA94036744}" type="presOf" srcId="{148FFE1F-4F9D-4D67-B3DE-6CE9123DB445}" destId="{FAC2B9AE-89CA-4D42-BD3E-18A2FFF36FC3}" srcOrd="0" destOrd="0" presId="urn:microsoft.com/office/officeart/2005/8/layout/hProcess7#1"/>
    <dgm:cxn modelId="{77DB2206-CFC0-4F0A-8777-4378DC26D035}" type="presOf" srcId="{148FFE1F-4F9D-4D67-B3DE-6CE9123DB445}" destId="{37DE5394-0BCC-408F-9C48-E2C230170797}" srcOrd="1" destOrd="0" presId="urn:microsoft.com/office/officeart/2005/8/layout/hProcess7#1"/>
    <dgm:cxn modelId="{70DC0ED3-1BB8-48BF-8CF0-463225DEAAAB}" srcId="{141C8293-584D-4861-8E86-5963BDC72131}" destId="{688DED10-8A0B-4882-99A7-4AF27376BDC4}" srcOrd="0" destOrd="0" parTransId="{EFE6AF66-E142-422F-A99A-F6FB516D11F6}" sibTransId="{B1891058-C349-426E-A13F-1540FB71DC35}"/>
    <dgm:cxn modelId="{F4FC9450-5C95-43A8-AAA0-C8FDEA144E83}" type="presOf" srcId="{BE5CF061-4506-4A69-9FEF-941446A7BAE4}" destId="{CEA87C07-03A8-4845-A9C1-7C072926C4F4}" srcOrd="0" destOrd="0" presId="urn:microsoft.com/office/officeart/2005/8/layout/hProcess7#1"/>
    <dgm:cxn modelId="{F0CC52F7-1C5C-4AD5-A65F-6E590CCF82E5}" srcId="{BE5CF061-4506-4A69-9FEF-941446A7BAE4}" destId="{074A8997-343F-4053-8062-CCB004F6A610}" srcOrd="0" destOrd="0" parTransId="{2F1E3125-C42C-4C22-AAD0-C376BDA862F3}" sibTransId="{17D45BAB-9D86-495B-BC11-69F2F9C13D66}"/>
    <dgm:cxn modelId="{5C692A88-8723-450C-A996-4D979B03C7E8}" type="presOf" srcId="{E339E0EE-CB9D-47BC-8144-E85CACEDB54F}" destId="{6B7BC3A5-6B17-439E-AE13-486D67BC238F}" srcOrd="0" destOrd="0" presId="urn:microsoft.com/office/officeart/2005/8/layout/hProcess7#1"/>
    <dgm:cxn modelId="{F86F7B9A-7537-4A85-94B8-1683574186A1}" type="presOf" srcId="{BE5CF061-4506-4A69-9FEF-941446A7BAE4}" destId="{5427FD69-3F18-4190-9B2C-85914C7F2446}" srcOrd="1" destOrd="0" presId="urn:microsoft.com/office/officeart/2005/8/layout/hProcess7#1"/>
    <dgm:cxn modelId="{CD8DA561-A790-4A88-A795-8A27F4D61AE7}" type="presOf" srcId="{141C8293-584D-4861-8E86-5963BDC72131}" destId="{1A6BDCC2-652F-43D2-A9F1-FD9262235DEB}" srcOrd="1" destOrd="0" presId="urn:microsoft.com/office/officeart/2005/8/layout/hProcess7#1"/>
    <dgm:cxn modelId="{FBB2593B-D1B8-4D88-B8C3-37609B2AA64E}" srcId="{9D449FFA-2A80-4CC9-9D62-2741099A348E}" destId="{141C8293-584D-4861-8E86-5963BDC72131}" srcOrd="2" destOrd="0" parTransId="{062A212F-0186-4633-B3CB-A3CF281ED1F4}" sibTransId="{541187E9-0CE0-431B-9FD4-DB1AB12DC39B}"/>
    <dgm:cxn modelId="{3F7FD617-F189-476A-AF63-064B915E198A}" type="presOf" srcId="{141C8293-584D-4861-8E86-5963BDC72131}" destId="{E2892E36-F13E-4588-9A23-33ECBE3B5919}" srcOrd="0" destOrd="0" presId="urn:microsoft.com/office/officeart/2005/8/layout/hProcess7#1"/>
    <dgm:cxn modelId="{80AE920B-E7E1-4E26-A70B-A7060D07FEFE}" type="presOf" srcId="{074A8997-343F-4053-8062-CCB004F6A610}" destId="{FCC86AC4-309F-47D0-A02F-7A34AAF4F207}" srcOrd="0" destOrd="0" presId="urn:microsoft.com/office/officeart/2005/8/layout/hProcess7#1"/>
    <dgm:cxn modelId="{1C1E62F7-526C-46CE-821B-5009387FE375}" srcId="{9D449FFA-2A80-4CC9-9D62-2741099A348E}" destId="{148FFE1F-4F9D-4D67-B3DE-6CE9123DB445}" srcOrd="0" destOrd="0" parTransId="{CDD5925C-467B-4DFE-B715-97F230AE9C04}" sibTransId="{6224368B-DF17-4B88-9997-2043734A73F8}"/>
    <dgm:cxn modelId="{2C4D3DC7-85AD-414C-8DD8-09FF5957A023}" type="presOf" srcId="{9D449FFA-2A80-4CC9-9D62-2741099A348E}" destId="{667FD180-67E2-44CB-BC3E-29FC654FCD18}" srcOrd="0" destOrd="0" presId="urn:microsoft.com/office/officeart/2005/8/layout/hProcess7#1"/>
    <dgm:cxn modelId="{2A3B8CA8-1FF1-47A2-B379-7CFBC4521F52}" srcId="{148FFE1F-4F9D-4D67-B3DE-6CE9123DB445}" destId="{E339E0EE-CB9D-47BC-8144-E85CACEDB54F}" srcOrd="0" destOrd="0" parTransId="{92E539DF-A0EE-42FA-A1D1-76E85ECA3D71}" sibTransId="{E916D058-2554-40FA-9BF8-12EAD006AAAF}"/>
    <dgm:cxn modelId="{2B5A0529-A619-4974-B7BB-F0B48705706F}" type="presParOf" srcId="{667FD180-67E2-44CB-BC3E-29FC654FCD18}" destId="{B76B3770-E46A-419B-80E2-27C604D1762A}" srcOrd="0" destOrd="0" presId="urn:microsoft.com/office/officeart/2005/8/layout/hProcess7#1"/>
    <dgm:cxn modelId="{8547BA9F-49C2-45FB-9289-D6B2C972EB07}" type="presParOf" srcId="{B76B3770-E46A-419B-80E2-27C604D1762A}" destId="{FAC2B9AE-89CA-4D42-BD3E-18A2FFF36FC3}" srcOrd="0" destOrd="0" presId="urn:microsoft.com/office/officeart/2005/8/layout/hProcess7#1"/>
    <dgm:cxn modelId="{DB857D22-0C82-4A08-84A3-5618FF913448}" type="presParOf" srcId="{B76B3770-E46A-419B-80E2-27C604D1762A}" destId="{37DE5394-0BCC-408F-9C48-E2C230170797}" srcOrd="1" destOrd="0" presId="urn:microsoft.com/office/officeart/2005/8/layout/hProcess7#1"/>
    <dgm:cxn modelId="{B682AA12-8A22-4A1A-ADBC-FEC81E10C1EE}" type="presParOf" srcId="{B76B3770-E46A-419B-80E2-27C604D1762A}" destId="{6B7BC3A5-6B17-439E-AE13-486D67BC238F}" srcOrd="2" destOrd="0" presId="urn:microsoft.com/office/officeart/2005/8/layout/hProcess7#1"/>
    <dgm:cxn modelId="{9D1D2523-F665-4CBA-9F7F-27E775283793}" type="presParOf" srcId="{667FD180-67E2-44CB-BC3E-29FC654FCD18}" destId="{9D1F2233-83A2-4958-AB1D-C223885754E0}" srcOrd="1" destOrd="0" presId="urn:microsoft.com/office/officeart/2005/8/layout/hProcess7#1"/>
    <dgm:cxn modelId="{06C67EDA-9CF3-44ED-89A0-9E01EDCD4451}" type="presParOf" srcId="{667FD180-67E2-44CB-BC3E-29FC654FCD18}" destId="{43D47F44-5CDD-43A0-A30B-E88ED6ECD320}" srcOrd="2" destOrd="0" presId="urn:microsoft.com/office/officeart/2005/8/layout/hProcess7#1"/>
    <dgm:cxn modelId="{CAFB3706-399F-4867-844D-3882FE85BE24}" type="presParOf" srcId="{43D47F44-5CDD-43A0-A30B-E88ED6ECD320}" destId="{54B505CB-C206-4D48-8F4F-24D8A7B0CCF3}" srcOrd="0" destOrd="0" presId="urn:microsoft.com/office/officeart/2005/8/layout/hProcess7#1"/>
    <dgm:cxn modelId="{C30905C5-962D-423A-B0C8-EADF2C63D213}" type="presParOf" srcId="{43D47F44-5CDD-43A0-A30B-E88ED6ECD320}" destId="{333CACBC-E097-43F1-BF03-D7355FFBEE7F}" srcOrd="1" destOrd="0" presId="urn:microsoft.com/office/officeart/2005/8/layout/hProcess7#1"/>
    <dgm:cxn modelId="{6EA16F9F-CB5C-430A-9338-FF6B9CC4CCE1}" type="presParOf" srcId="{43D47F44-5CDD-43A0-A30B-E88ED6ECD320}" destId="{37455036-8DCA-4626-95EA-AA74B62AB8AA}" srcOrd="2" destOrd="0" presId="urn:microsoft.com/office/officeart/2005/8/layout/hProcess7#1"/>
    <dgm:cxn modelId="{B27F367C-82A1-4EBF-9CC0-BA301F31904E}" type="presParOf" srcId="{667FD180-67E2-44CB-BC3E-29FC654FCD18}" destId="{B8DE005D-F9DF-4F94-A861-F1130C3F0CC4}" srcOrd="3" destOrd="0" presId="urn:microsoft.com/office/officeart/2005/8/layout/hProcess7#1"/>
    <dgm:cxn modelId="{05268C8F-18D7-4F04-8700-FD4BB8EF6E38}" type="presParOf" srcId="{667FD180-67E2-44CB-BC3E-29FC654FCD18}" destId="{EBFDE676-366B-47DE-A6A9-D6A3ED2EEA9F}" srcOrd="4" destOrd="0" presId="urn:microsoft.com/office/officeart/2005/8/layout/hProcess7#1"/>
    <dgm:cxn modelId="{31157FEF-0569-4489-96AF-02CAC69B9B2B}" type="presParOf" srcId="{EBFDE676-366B-47DE-A6A9-D6A3ED2EEA9F}" destId="{CEA87C07-03A8-4845-A9C1-7C072926C4F4}" srcOrd="0" destOrd="0" presId="urn:microsoft.com/office/officeart/2005/8/layout/hProcess7#1"/>
    <dgm:cxn modelId="{C19DE5CA-D675-4125-B189-061EAFAB6ACD}" type="presParOf" srcId="{EBFDE676-366B-47DE-A6A9-D6A3ED2EEA9F}" destId="{5427FD69-3F18-4190-9B2C-85914C7F2446}" srcOrd="1" destOrd="0" presId="urn:microsoft.com/office/officeart/2005/8/layout/hProcess7#1"/>
    <dgm:cxn modelId="{D3CFF004-ECA9-4B59-A16C-FC7C7AB51568}" type="presParOf" srcId="{EBFDE676-366B-47DE-A6A9-D6A3ED2EEA9F}" destId="{FCC86AC4-309F-47D0-A02F-7A34AAF4F207}" srcOrd="2" destOrd="0" presId="urn:microsoft.com/office/officeart/2005/8/layout/hProcess7#1"/>
    <dgm:cxn modelId="{72CBBB33-E435-405B-BC7D-F9978739E48C}" type="presParOf" srcId="{667FD180-67E2-44CB-BC3E-29FC654FCD18}" destId="{DBCC9BDD-0863-4CAE-943F-3593D0858193}" srcOrd="5" destOrd="0" presId="urn:microsoft.com/office/officeart/2005/8/layout/hProcess7#1"/>
    <dgm:cxn modelId="{C11B602B-5B75-4590-B3EC-C85EFF4FAB60}" type="presParOf" srcId="{667FD180-67E2-44CB-BC3E-29FC654FCD18}" destId="{D4CF5765-FF3A-4DFA-9BE1-D3180529BD0B}" srcOrd="6" destOrd="0" presId="urn:microsoft.com/office/officeart/2005/8/layout/hProcess7#1"/>
    <dgm:cxn modelId="{3BF63DD0-AB97-4AC6-94CD-8A705E142879}" type="presParOf" srcId="{D4CF5765-FF3A-4DFA-9BE1-D3180529BD0B}" destId="{B3921332-4087-43A0-AC97-E713B700CA17}" srcOrd="0" destOrd="0" presId="urn:microsoft.com/office/officeart/2005/8/layout/hProcess7#1"/>
    <dgm:cxn modelId="{BEC47CA1-5114-458B-8A7B-935DDFFF7C99}" type="presParOf" srcId="{D4CF5765-FF3A-4DFA-9BE1-D3180529BD0B}" destId="{C03CCD68-8FBA-4A51-BB80-1882A0B5D406}" srcOrd="1" destOrd="0" presId="urn:microsoft.com/office/officeart/2005/8/layout/hProcess7#1"/>
    <dgm:cxn modelId="{9B5A6D9F-3D17-4FDF-B4D4-6319EB1B30A4}" type="presParOf" srcId="{D4CF5765-FF3A-4DFA-9BE1-D3180529BD0B}" destId="{4F1DC02A-E4E7-4F82-92EF-238F6CD6499F}" srcOrd="2" destOrd="0" presId="urn:microsoft.com/office/officeart/2005/8/layout/hProcess7#1"/>
    <dgm:cxn modelId="{F95A5E58-C1EE-4B60-BEC0-504152D9B59A}" type="presParOf" srcId="{667FD180-67E2-44CB-BC3E-29FC654FCD18}" destId="{E4A5A696-55A6-493B-948A-A84A756C0520}" srcOrd="7" destOrd="0" presId="urn:microsoft.com/office/officeart/2005/8/layout/hProcess7#1"/>
    <dgm:cxn modelId="{25776509-1B03-404D-A2A4-D7F81465945F}" type="presParOf" srcId="{667FD180-67E2-44CB-BC3E-29FC654FCD18}" destId="{B18EC5B3-4531-4DEB-938D-B4350B80B6AD}" srcOrd="8" destOrd="0" presId="urn:microsoft.com/office/officeart/2005/8/layout/hProcess7#1"/>
    <dgm:cxn modelId="{29AEE3E8-F690-484D-89D7-20F38867FA6A}" type="presParOf" srcId="{B18EC5B3-4531-4DEB-938D-B4350B80B6AD}" destId="{E2892E36-F13E-4588-9A23-33ECBE3B5919}" srcOrd="0" destOrd="0" presId="urn:microsoft.com/office/officeart/2005/8/layout/hProcess7#1"/>
    <dgm:cxn modelId="{51549F93-F14A-44AB-995E-E09ED4ECCD75}" type="presParOf" srcId="{B18EC5B3-4531-4DEB-938D-B4350B80B6AD}" destId="{1A6BDCC2-652F-43D2-A9F1-FD9262235DEB}" srcOrd="1" destOrd="0" presId="urn:microsoft.com/office/officeart/2005/8/layout/hProcess7#1"/>
    <dgm:cxn modelId="{21D589D1-BF02-4AFD-B02F-8104544304CD}" type="presParOf" srcId="{B18EC5B3-4531-4DEB-938D-B4350B80B6AD}" destId="{254B91DC-E7F7-4B6B-B1B3-113CDD07758A}"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F0D56C-954E-4DDC-A0FB-3C471794B62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87844A49-4D03-406F-8B43-A87E381BEB96}">
      <dgm:prSet phldrT="[Текст]"/>
      <dgm:spPr/>
      <dgm:t>
        <a:bodyPr/>
        <a:lstStyle/>
        <a:p>
          <a:r>
            <a:rPr lang="ru-RU" dirty="0"/>
            <a:t>Герой – пример положительных качеств</a:t>
          </a:r>
        </a:p>
      </dgm:t>
    </dgm:pt>
    <dgm:pt modelId="{B5F0A30D-A9EB-4AE8-A136-69AB24925798}" type="parTrans" cxnId="{D2C48AF3-1875-4D94-BF95-C6AE0BBF425C}">
      <dgm:prSet/>
      <dgm:spPr/>
      <dgm:t>
        <a:bodyPr/>
        <a:lstStyle/>
        <a:p>
          <a:endParaRPr lang="ru-RU"/>
        </a:p>
      </dgm:t>
    </dgm:pt>
    <dgm:pt modelId="{50E7E4A5-54E4-4B06-B5B9-1014A345A0BB}" type="sibTrans" cxnId="{D2C48AF3-1875-4D94-BF95-C6AE0BBF425C}">
      <dgm:prSet/>
      <dgm:spPr/>
      <dgm:t>
        <a:bodyPr/>
        <a:lstStyle/>
        <a:p>
          <a:endParaRPr lang="ru-RU"/>
        </a:p>
      </dgm:t>
    </dgm:pt>
    <dgm:pt modelId="{0445795A-DF48-4BE2-9D1A-B38B9C567259}">
      <dgm:prSet phldrT="[Текст]"/>
      <dgm:spPr/>
      <dgm:t>
        <a:bodyPr/>
        <a:lstStyle/>
        <a:p>
          <a:r>
            <a:rPr lang="ru-RU" dirty="0"/>
            <a:t>Герой –пример отрицательных качеств</a:t>
          </a:r>
        </a:p>
      </dgm:t>
    </dgm:pt>
    <dgm:pt modelId="{B3BD9B47-C521-4DFB-8E07-63943C1B5CF8}" type="parTrans" cxnId="{DD8CEC19-27D9-479B-8473-3A58905B0280}">
      <dgm:prSet/>
      <dgm:spPr/>
      <dgm:t>
        <a:bodyPr/>
        <a:lstStyle/>
        <a:p>
          <a:endParaRPr lang="ru-RU"/>
        </a:p>
      </dgm:t>
    </dgm:pt>
    <dgm:pt modelId="{AA3B7F21-1170-4215-846C-42A5CBD27970}" type="sibTrans" cxnId="{DD8CEC19-27D9-479B-8473-3A58905B0280}">
      <dgm:prSet/>
      <dgm:spPr/>
      <dgm:t>
        <a:bodyPr/>
        <a:lstStyle/>
        <a:p>
          <a:endParaRPr lang="ru-RU"/>
        </a:p>
      </dgm:t>
    </dgm:pt>
    <dgm:pt modelId="{0014C7AF-B9FD-4935-87D1-2FBACCD98029}">
      <dgm:prSet phldrT="[Текст]"/>
      <dgm:spPr/>
      <dgm:t>
        <a:bodyPr/>
        <a:lstStyle/>
        <a:p>
          <a:r>
            <a:rPr lang="ru-RU" dirty="0"/>
            <a:t>Автор согласен с героем, одобряет его поведение</a:t>
          </a:r>
        </a:p>
      </dgm:t>
    </dgm:pt>
    <dgm:pt modelId="{A5E662F8-DB6D-452C-83F7-B054BF56E282}" type="parTrans" cxnId="{B260BF44-69F2-4094-87AD-46122A60E791}">
      <dgm:prSet/>
      <dgm:spPr/>
      <dgm:t>
        <a:bodyPr/>
        <a:lstStyle/>
        <a:p>
          <a:endParaRPr lang="ru-RU"/>
        </a:p>
      </dgm:t>
    </dgm:pt>
    <dgm:pt modelId="{F3D21B38-2E4C-4648-986B-4C241556B289}" type="sibTrans" cxnId="{B260BF44-69F2-4094-87AD-46122A60E791}">
      <dgm:prSet/>
      <dgm:spPr/>
      <dgm:t>
        <a:bodyPr/>
        <a:lstStyle/>
        <a:p>
          <a:endParaRPr lang="ru-RU"/>
        </a:p>
      </dgm:t>
    </dgm:pt>
    <dgm:pt modelId="{9164AB9B-757F-45F8-9D13-77D297A9007D}">
      <dgm:prSet phldrT="[Текст]"/>
      <dgm:spPr/>
      <dgm:t>
        <a:bodyPr/>
        <a:lstStyle/>
        <a:p>
          <a:r>
            <a:rPr lang="ru-RU" dirty="0"/>
            <a:t>Автор не согласен с героем, осуждает его поведение</a:t>
          </a:r>
        </a:p>
      </dgm:t>
    </dgm:pt>
    <dgm:pt modelId="{99CCE344-82C1-44D1-9CE9-96A543684224}" type="parTrans" cxnId="{BEB7C194-B9ED-4719-8372-F9CDB6C74717}">
      <dgm:prSet/>
      <dgm:spPr/>
      <dgm:t>
        <a:bodyPr/>
        <a:lstStyle/>
        <a:p>
          <a:endParaRPr lang="ru-RU"/>
        </a:p>
      </dgm:t>
    </dgm:pt>
    <dgm:pt modelId="{2836C0FB-E138-4FD2-9250-EDE4A4973D54}" type="sibTrans" cxnId="{BEB7C194-B9ED-4719-8372-F9CDB6C74717}">
      <dgm:prSet/>
      <dgm:spPr/>
      <dgm:t>
        <a:bodyPr/>
        <a:lstStyle/>
        <a:p>
          <a:endParaRPr lang="ru-RU"/>
        </a:p>
      </dgm:t>
    </dgm:pt>
    <dgm:pt modelId="{EF0ED408-5132-423C-8ECC-36DE7A59A927}">
      <dgm:prSet phldrT="[Текст]"/>
      <dgm:spPr/>
      <dgm:t>
        <a:bodyPr/>
        <a:lstStyle/>
        <a:p>
          <a:r>
            <a:rPr lang="ru-RU" dirty="0"/>
            <a:t>Позиция автора</a:t>
          </a:r>
        </a:p>
      </dgm:t>
    </dgm:pt>
    <dgm:pt modelId="{8CF0139E-5463-4851-B41B-888CC00A3C29}" type="parTrans" cxnId="{95322536-876B-49D7-AD68-836BEE04AAF3}">
      <dgm:prSet/>
      <dgm:spPr/>
      <dgm:t>
        <a:bodyPr/>
        <a:lstStyle/>
        <a:p>
          <a:endParaRPr lang="ru-RU"/>
        </a:p>
      </dgm:t>
    </dgm:pt>
    <dgm:pt modelId="{39A09070-F4E2-4C4E-A324-958822B6020E}" type="sibTrans" cxnId="{95322536-876B-49D7-AD68-836BEE04AAF3}">
      <dgm:prSet/>
      <dgm:spPr/>
      <dgm:t>
        <a:bodyPr/>
        <a:lstStyle/>
        <a:p>
          <a:endParaRPr lang="ru-RU"/>
        </a:p>
      </dgm:t>
    </dgm:pt>
    <dgm:pt modelId="{C2D7A4A9-FA3A-4B6A-9320-B52678375E56}" type="pres">
      <dgm:prSet presAssocID="{43F0D56C-954E-4DDC-A0FB-3C471794B629}" presName="diagram" presStyleCnt="0">
        <dgm:presLayoutVars>
          <dgm:dir/>
          <dgm:resizeHandles val="exact"/>
        </dgm:presLayoutVars>
      </dgm:prSet>
      <dgm:spPr/>
      <dgm:t>
        <a:bodyPr/>
        <a:lstStyle/>
        <a:p>
          <a:endParaRPr lang="ru-RU"/>
        </a:p>
      </dgm:t>
    </dgm:pt>
    <dgm:pt modelId="{95CCBEE8-523E-4281-B8D7-C795B78EC976}" type="pres">
      <dgm:prSet presAssocID="{87844A49-4D03-406F-8B43-A87E381BEB96}" presName="node" presStyleLbl="node1" presStyleIdx="0" presStyleCnt="5">
        <dgm:presLayoutVars>
          <dgm:bulletEnabled val="1"/>
        </dgm:presLayoutVars>
      </dgm:prSet>
      <dgm:spPr/>
      <dgm:t>
        <a:bodyPr/>
        <a:lstStyle/>
        <a:p>
          <a:endParaRPr lang="ru-RU"/>
        </a:p>
      </dgm:t>
    </dgm:pt>
    <dgm:pt modelId="{9C44FD30-93F0-4E07-B0C0-1DDE9047A803}" type="pres">
      <dgm:prSet presAssocID="{50E7E4A5-54E4-4B06-B5B9-1014A345A0BB}" presName="sibTrans" presStyleCnt="0"/>
      <dgm:spPr/>
    </dgm:pt>
    <dgm:pt modelId="{379FDA11-92B9-4B63-BFA6-AAE0100DE8BD}" type="pres">
      <dgm:prSet presAssocID="{0445795A-DF48-4BE2-9D1A-B38B9C567259}" presName="node" presStyleLbl="node1" presStyleIdx="1" presStyleCnt="5">
        <dgm:presLayoutVars>
          <dgm:bulletEnabled val="1"/>
        </dgm:presLayoutVars>
      </dgm:prSet>
      <dgm:spPr/>
      <dgm:t>
        <a:bodyPr/>
        <a:lstStyle/>
        <a:p>
          <a:endParaRPr lang="ru-RU"/>
        </a:p>
      </dgm:t>
    </dgm:pt>
    <dgm:pt modelId="{F5E0C07A-C24A-4453-898C-0AAE55AE09F2}" type="pres">
      <dgm:prSet presAssocID="{AA3B7F21-1170-4215-846C-42A5CBD27970}" presName="sibTrans" presStyleCnt="0"/>
      <dgm:spPr/>
    </dgm:pt>
    <dgm:pt modelId="{0DEBE16C-9C37-4307-9932-B3B9C5ABBEA3}" type="pres">
      <dgm:prSet presAssocID="{0014C7AF-B9FD-4935-87D1-2FBACCD98029}" presName="node" presStyleLbl="node1" presStyleIdx="2" presStyleCnt="5" custLinFactNeighborX="-1627" custLinFactNeighborY="1733">
        <dgm:presLayoutVars>
          <dgm:bulletEnabled val="1"/>
        </dgm:presLayoutVars>
      </dgm:prSet>
      <dgm:spPr/>
      <dgm:t>
        <a:bodyPr/>
        <a:lstStyle/>
        <a:p>
          <a:endParaRPr lang="ru-RU"/>
        </a:p>
      </dgm:t>
    </dgm:pt>
    <dgm:pt modelId="{A44520D6-A9F5-48E8-A3BF-8A46C702DA8D}" type="pres">
      <dgm:prSet presAssocID="{F3D21B38-2E4C-4648-986B-4C241556B289}" presName="sibTrans" presStyleCnt="0"/>
      <dgm:spPr/>
    </dgm:pt>
    <dgm:pt modelId="{34A2E64D-91CA-4E44-9B60-84D60514CDA1}" type="pres">
      <dgm:prSet presAssocID="{9164AB9B-757F-45F8-9D13-77D297A9007D}" presName="node" presStyleLbl="node1" presStyleIdx="3" presStyleCnt="5">
        <dgm:presLayoutVars>
          <dgm:bulletEnabled val="1"/>
        </dgm:presLayoutVars>
      </dgm:prSet>
      <dgm:spPr/>
      <dgm:t>
        <a:bodyPr/>
        <a:lstStyle/>
        <a:p>
          <a:endParaRPr lang="ru-RU"/>
        </a:p>
      </dgm:t>
    </dgm:pt>
    <dgm:pt modelId="{47C9C802-2866-4D81-A1E4-89A7F40FF2C4}" type="pres">
      <dgm:prSet presAssocID="{2836C0FB-E138-4FD2-9250-EDE4A4973D54}" presName="sibTrans" presStyleCnt="0"/>
      <dgm:spPr/>
    </dgm:pt>
    <dgm:pt modelId="{A6B358E8-4855-4E38-A490-0047672B0D31}" type="pres">
      <dgm:prSet presAssocID="{EF0ED408-5132-423C-8ECC-36DE7A59A927}" presName="node" presStyleLbl="node1" presStyleIdx="4" presStyleCnt="5">
        <dgm:presLayoutVars>
          <dgm:bulletEnabled val="1"/>
        </dgm:presLayoutVars>
      </dgm:prSet>
      <dgm:spPr/>
      <dgm:t>
        <a:bodyPr/>
        <a:lstStyle/>
        <a:p>
          <a:endParaRPr lang="ru-RU"/>
        </a:p>
      </dgm:t>
    </dgm:pt>
  </dgm:ptLst>
  <dgm:cxnLst>
    <dgm:cxn modelId="{0B8B9EEC-DA62-4DB6-815A-68032547E974}" type="presOf" srcId="{9164AB9B-757F-45F8-9D13-77D297A9007D}" destId="{34A2E64D-91CA-4E44-9B60-84D60514CDA1}" srcOrd="0" destOrd="0" presId="urn:microsoft.com/office/officeart/2005/8/layout/default"/>
    <dgm:cxn modelId="{BEB7C194-B9ED-4719-8372-F9CDB6C74717}" srcId="{43F0D56C-954E-4DDC-A0FB-3C471794B629}" destId="{9164AB9B-757F-45F8-9D13-77D297A9007D}" srcOrd="3" destOrd="0" parTransId="{99CCE344-82C1-44D1-9CE9-96A543684224}" sibTransId="{2836C0FB-E138-4FD2-9250-EDE4A4973D54}"/>
    <dgm:cxn modelId="{B7A3A858-3D89-4275-B5E8-0932CBDC3574}" type="presOf" srcId="{EF0ED408-5132-423C-8ECC-36DE7A59A927}" destId="{A6B358E8-4855-4E38-A490-0047672B0D31}" srcOrd="0" destOrd="0" presId="urn:microsoft.com/office/officeart/2005/8/layout/default"/>
    <dgm:cxn modelId="{D2C48AF3-1875-4D94-BF95-C6AE0BBF425C}" srcId="{43F0D56C-954E-4DDC-A0FB-3C471794B629}" destId="{87844A49-4D03-406F-8B43-A87E381BEB96}" srcOrd="0" destOrd="0" parTransId="{B5F0A30D-A9EB-4AE8-A136-69AB24925798}" sibTransId="{50E7E4A5-54E4-4B06-B5B9-1014A345A0BB}"/>
    <dgm:cxn modelId="{09F75A0F-43DB-47C8-808C-8A3C294F82CF}" type="presOf" srcId="{87844A49-4D03-406F-8B43-A87E381BEB96}" destId="{95CCBEE8-523E-4281-B8D7-C795B78EC976}" srcOrd="0" destOrd="0" presId="urn:microsoft.com/office/officeart/2005/8/layout/default"/>
    <dgm:cxn modelId="{95322536-876B-49D7-AD68-836BEE04AAF3}" srcId="{43F0D56C-954E-4DDC-A0FB-3C471794B629}" destId="{EF0ED408-5132-423C-8ECC-36DE7A59A927}" srcOrd="4" destOrd="0" parTransId="{8CF0139E-5463-4851-B41B-888CC00A3C29}" sibTransId="{39A09070-F4E2-4C4E-A324-958822B6020E}"/>
    <dgm:cxn modelId="{DD8CEC19-27D9-479B-8473-3A58905B0280}" srcId="{43F0D56C-954E-4DDC-A0FB-3C471794B629}" destId="{0445795A-DF48-4BE2-9D1A-B38B9C567259}" srcOrd="1" destOrd="0" parTransId="{B3BD9B47-C521-4DFB-8E07-63943C1B5CF8}" sibTransId="{AA3B7F21-1170-4215-846C-42A5CBD27970}"/>
    <dgm:cxn modelId="{B260BF44-69F2-4094-87AD-46122A60E791}" srcId="{43F0D56C-954E-4DDC-A0FB-3C471794B629}" destId="{0014C7AF-B9FD-4935-87D1-2FBACCD98029}" srcOrd="2" destOrd="0" parTransId="{A5E662F8-DB6D-452C-83F7-B054BF56E282}" sibTransId="{F3D21B38-2E4C-4648-986B-4C241556B289}"/>
    <dgm:cxn modelId="{392A70C5-94B1-42FF-9B05-7AEB3219EF01}" type="presOf" srcId="{0445795A-DF48-4BE2-9D1A-B38B9C567259}" destId="{379FDA11-92B9-4B63-BFA6-AAE0100DE8BD}" srcOrd="0" destOrd="0" presId="urn:microsoft.com/office/officeart/2005/8/layout/default"/>
    <dgm:cxn modelId="{5E108529-C352-49DF-87C5-D94AF767A8FF}" type="presOf" srcId="{0014C7AF-B9FD-4935-87D1-2FBACCD98029}" destId="{0DEBE16C-9C37-4307-9932-B3B9C5ABBEA3}" srcOrd="0" destOrd="0" presId="urn:microsoft.com/office/officeart/2005/8/layout/default"/>
    <dgm:cxn modelId="{AB3BB5C5-80D4-4C95-A431-C87A2AFD8D25}" type="presOf" srcId="{43F0D56C-954E-4DDC-A0FB-3C471794B629}" destId="{C2D7A4A9-FA3A-4B6A-9320-B52678375E56}" srcOrd="0" destOrd="0" presId="urn:microsoft.com/office/officeart/2005/8/layout/default"/>
    <dgm:cxn modelId="{DFE9BEF2-81B7-4A41-B5C7-D0E88B56CAB3}" type="presParOf" srcId="{C2D7A4A9-FA3A-4B6A-9320-B52678375E56}" destId="{95CCBEE8-523E-4281-B8D7-C795B78EC976}" srcOrd="0" destOrd="0" presId="urn:microsoft.com/office/officeart/2005/8/layout/default"/>
    <dgm:cxn modelId="{27C7A6DD-9BF9-4931-B8F1-F53D5AACDA6A}" type="presParOf" srcId="{C2D7A4A9-FA3A-4B6A-9320-B52678375E56}" destId="{9C44FD30-93F0-4E07-B0C0-1DDE9047A803}" srcOrd="1" destOrd="0" presId="urn:microsoft.com/office/officeart/2005/8/layout/default"/>
    <dgm:cxn modelId="{C0233D7E-1F53-4291-AA8D-29E6D7D8C39E}" type="presParOf" srcId="{C2D7A4A9-FA3A-4B6A-9320-B52678375E56}" destId="{379FDA11-92B9-4B63-BFA6-AAE0100DE8BD}" srcOrd="2" destOrd="0" presId="urn:microsoft.com/office/officeart/2005/8/layout/default"/>
    <dgm:cxn modelId="{FE556FA2-9833-4175-B239-F4489608CDB8}" type="presParOf" srcId="{C2D7A4A9-FA3A-4B6A-9320-B52678375E56}" destId="{F5E0C07A-C24A-4453-898C-0AAE55AE09F2}" srcOrd="3" destOrd="0" presId="urn:microsoft.com/office/officeart/2005/8/layout/default"/>
    <dgm:cxn modelId="{388EECC6-BB83-4F43-A4E0-3EEC48CE2F2D}" type="presParOf" srcId="{C2D7A4A9-FA3A-4B6A-9320-B52678375E56}" destId="{0DEBE16C-9C37-4307-9932-B3B9C5ABBEA3}" srcOrd="4" destOrd="0" presId="urn:microsoft.com/office/officeart/2005/8/layout/default"/>
    <dgm:cxn modelId="{4131C6A0-477A-49A8-B3CD-F4309FF9042B}" type="presParOf" srcId="{C2D7A4A9-FA3A-4B6A-9320-B52678375E56}" destId="{A44520D6-A9F5-48E8-A3BF-8A46C702DA8D}" srcOrd="5" destOrd="0" presId="urn:microsoft.com/office/officeart/2005/8/layout/default"/>
    <dgm:cxn modelId="{B47AD544-B5F2-4638-9AC1-DAC49ED4C38D}" type="presParOf" srcId="{C2D7A4A9-FA3A-4B6A-9320-B52678375E56}" destId="{34A2E64D-91CA-4E44-9B60-84D60514CDA1}" srcOrd="6" destOrd="0" presId="urn:microsoft.com/office/officeart/2005/8/layout/default"/>
    <dgm:cxn modelId="{092A573E-96BB-4048-9823-D2F4C344D602}" type="presParOf" srcId="{C2D7A4A9-FA3A-4B6A-9320-B52678375E56}" destId="{47C9C802-2866-4D81-A1E4-89A7F40FF2C4}" srcOrd="7" destOrd="0" presId="urn:microsoft.com/office/officeart/2005/8/layout/default"/>
    <dgm:cxn modelId="{4C917BDC-A0CF-4B89-BAF8-C220471C4F44}" type="presParOf" srcId="{C2D7A4A9-FA3A-4B6A-9320-B52678375E56}" destId="{A6B358E8-4855-4E38-A490-0047672B0D3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581149-07AE-4AEE-97C4-B42B2113C8D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FE468550-BFCA-4F53-AB05-D7332D89849E}">
      <dgm:prSet phldrT="[Текст]"/>
      <dgm:spPr/>
      <dgm:t>
        <a:bodyPr/>
        <a:lstStyle/>
        <a:p>
          <a:r>
            <a:rPr lang="ru-RU" dirty="0"/>
            <a:t>Логические</a:t>
          </a:r>
        </a:p>
      </dgm:t>
    </dgm:pt>
    <dgm:pt modelId="{9A41CDCE-3E02-4390-94F0-1A97DFF47AAF}" type="parTrans" cxnId="{38DE36EE-5643-4B10-9ECD-E1B267AE6BFF}">
      <dgm:prSet/>
      <dgm:spPr/>
      <dgm:t>
        <a:bodyPr/>
        <a:lstStyle/>
        <a:p>
          <a:endParaRPr lang="ru-RU"/>
        </a:p>
      </dgm:t>
    </dgm:pt>
    <dgm:pt modelId="{66168678-124D-4DC0-95FC-BFD9A3177FB4}" type="sibTrans" cxnId="{38DE36EE-5643-4B10-9ECD-E1B267AE6BFF}">
      <dgm:prSet/>
      <dgm:spPr/>
      <dgm:t>
        <a:bodyPr/>
        <a:lstStyle/>
        <a:p>
          <a:endParaRPr lang="ru-RU"/>
        </a:p>
      </dgm:t>
    </dgm:pt>
    <dgm:pt modelId="{C1D88677-3CA5-468F-983F-3672874633D6}">
      <dgm:prSet phldrT="[Текст]"/>
      <dgm:spPr/>
      <dgm:t>
        <a:bodyPr/>
        <a:lstStyle/>
        <a:p>
          <a:r>
            <a:rPr lang="ru-RU" dirty="0"/>
            <a:t>Реальные факты</a:t>
          </a:r>
        </a:p>
      </dgm:t>
    </dgm:pt>
    <dgm:pt modelId="{83CA5761-E238-4BA3-9CD8-A74646351A58}" type="parTrans" cxnId="{08AD0062-DCFE-4FEC-8817-CF3CA682C7F6}">
      <dgm:prSet/>
      <dgm:spPr/>
      <dgm:t>
        <a:bodyPr/>
        <a:lstStyle/>
        <a:p>
          <a:endParaRPr lang="ru-RU"/>
        </a:p>
      </dgm:t>
    </dgm:pt>
    <dgm:pt modelId="{6E93B0D5-CD5B-41BD-BDDF-3C61A2A83D42}" type="sibTrans" cxnId="{08AD0062-DCFE-4FEC-8817-CF3CA682C7F6}">
      <dgm:prSet/>
      <dgm:spPr/>
      <dgm:t>
        <a:bodyPr/>
        <a:lstStyle/>
        <a:p>
          <a:endParaRPr lang="ru-RU"/>
        </a:p>
      </dgm:t>
    </dgm:pt>
    <dgm:pt modelId="{3B2D3866-BD7C-433E-87CB-1DCBA8BEE7AB}">
      <dgm:prSet phldrT="[Текст]"/>
      <dgm:spPr/>
      <dgm:t>
        <a:bodyPr/>
        <a:lstStyle/>
        <a:p>
          <a:r>
            <a:rPr lang="ru-RU" dirty="0"/>
            <a:t>Статистика</a:t>
          </a:r>
        </a:p>
      </dgm:t>
    </dgm:pt>
    <dgm:pt modelId="{F47B7A4F-8065-4B1B-A034-08F6C80A301B}" type="parTrans" cxnId="{6E4D45AA-2B0D-4F46-825A-7B2E7FA55217}">
      <dgm:prSet/>
      <dgm:spPr/>
      <dgm:t>
        <a:bodyPr/>
        <a:lstStyle/>
        <a:p>
          <a:endParaRPr lang="ru-RU"/>
        </a:p>
      </dgm:t>
    </dgm:pt>
    <dgm:pt modelId="{F50D5A6E-F6FD-4B7A-875B-14DD760D31A2}" type="sibTrans" cxnId="{6E4D45AA-2B0D-4F46-825A-7B2E7FA55217}">
      <dgm:prSet/>
      <dgm:spPr/>
      <dgm:t>
        <a:bodyPr/>
        <a:lstStyle/>
        <a:p>
          <a:endParaRPr lang="ru-RU"/>
        </a:p>
      </dgm:t>
    </dgm:pt>
    <dgm:pt modelId="{F5A7FC19-EF45-4755-BC00-9B24B050973E}">
      <dgm:prSet phldrT="[Текст]"/>
      <dgm:spPr/>
      <dgm:t>
        <a:bodyPr/>
        <a:lstStyle/>
        <a:p>
          <a:r>
            <a:rPr lang="ru-RU" dirty="0"/>
            <a:t>Иллюстративные</a:t>
          </a:r>
        </a:p>
      </dgm:t>
    </dgm:pt>
    <dgm:pt modelId="{5901EC16-530E-474E-B4DF-B5DE0D146DA2}" type="parTrans" cxnId="{2501D9BB-06CA-4AFA-85D0-A8674E4343A1}">
      <dgm:prSet/>
      <dgm:spPr/>
      <dgm:t>
        <a:bodyPr/>
        <a:lstStyle/>
        <a:p>
          <a:endParaRPr lang="ru-RU"/>
        </a:p>
      </dgm:t>
    </dgm:pt>
    <dgm:pt modelId="{099BDB2D-0C8F-4C6B-A7B9-465D73CE4A53}" type="sibTrans" cxnId="{2501D9BB-06CA-4AFA-85D0-A8674E4343A1}">
      <dgm:prSet/>
      <dgm:spPr/>
      <dgm:t>
        <a:bodyPr/>
        <a:lstStyle/>
        <a:p>
          <a:endParaRPr lang="ru-RU"/>
        </a:p>
      </dgm:t>
    </dgm:pt>
    <dgm:pt modelId="{659C799D-5202-4042-BF9E-828D56416426}">
      <dgm:prSet phldrT="[Текст]"/>
      <dgm:spPr/>
      <dgm:t>
        <a:bodyPr/>
        <a:lstStyle/>
        <a:p>
          <a:r>
            <a:rPr lang="ru-RU" dirty="0"/>
            <a:t>Примеры из жизни</a:t>
          </a:r>
        </a:p>
      </dgm:t>
    </dgm:pt>
    <dgm:pt modelId="{E5732719-B4AE-4548-8240-D32E9CCDE134}" type="parTrans" cxnId="{B57D2A4C-A786-4308-82CB-599694BF8C3F}">
      <dgm:prSet/>
      <dgm:spPr/>
      <dgm:t>
        <a:bodyPr/>
        <a:lstStyle/>
        <a:p>
          <a:endParaRPr lang="ru-RU"/>
        </a:p>
      </dgm:t>
    </dgm:pt>
    <dgm:pt modelId="{75AC8C20-AC99-49D5-BDFB-8127EB20FF20}" type="sibTrans" cxnId="{B57D2A4C-A786-4308-82CB-599694BF8C3F}">
      <dgm:prSet/>
      <dgm:spPr/>
      <dgm:t>
        <a:bodyPr/>
        <a:lstStyle/>
        <a:p>
          <a:endParaRPr lang="ru-RU"/>
        </a:p>
      </dgm:t>
    </dgm:pt>
    <dgm:pt modelId="{42BBD4C4-7A19-4B2A-980A-E27788013890}">
      <dgm:prSet phldrT="[Текст]"/>
      <dgm:spPr/>
      <dgm:t>
        <a:bodyPr/>
        <a:lstStyle/>
        <a:p>
          <a:r>
            <a:rPr lang="ru-RU" dirty="0"/>
            <a:t>Примеры из истории </a:t>
          </a:r>
        </a:p>
      </dgm:t>
    </dgm:pt>
    <dgm:pt modelId="{5679AEDD-3AC4-471E-976D-E2F207805AFA}" type="parTrans" cxnId="{9029150F-7633-4E08-91DA-046F587BC3A4}">
      <dgm:prSet/>
      <dgm:spPr/>
      <dgm:t>
        <a:bodyPr/>
        <a:lstStyle/>
        <a:p>
          <a:endParaRPr lang="ru-RU"/>
        </a:p>
      </dgm:t>
    </dgm:pt>
    <dgm:pt modelId="{A496FF75-62B1-4418-BDB9-53794C523CCF}" type="sibTrans" cxnId="{9029150F-7633-4E08-91DA-046F587BC3A4}">
      <dgm:prSet/>
      <dgm:spPr/>
      <dgm:t>
        <a:bodyPr/>
        <a:lstStyle/>
        <a:p>
          <a:endParaRPr lang="ru-RU"/>
        </a:p>
      </dgm:t>
    </dgm:pt>
    <dgm:pt modelId="{979879DB-D197-4595-B2F3-B6DD82628CA8}">
      <dgm:prSet phldrT="[Текст]"/>
      <dgm:spPr/>
      <dgm:t>
        <a:bodyPr/>
        <a:lstStyle/>
        <a:p>
          <a:r>
            <a:rPr lang="ru-RU" dirty="0"/>
            <a:t>Ссылки на авторитет</a:t>
          </a:r>
        </a:p>
      </dgm:t>
    </dgm:pt>
    <dgm:pt modelId="{6B7ED5B5-2606-4698-8CD8-9B625EFDB0A5}" type="parTrans" cxnId="{B1D7CE87-4FC0-454F-8223-9FD3968F9426}">
      <dgm:prSet/>
      <dgm:spPr/>
      <dgm:t>
        <a:bodyPr/>
        <a:lstStyle/>
        <a:p>
          <a:endParaRPr lang="ru-RU"/>
        </a:p>
      </dgm:t>
    </dgm:pt>
    <dgm:pt modelId="{DC753E81-C524-4E8C-9ACF-EA314B7B81B8}" type="sibTrans" cxnId="{B1D7CE87-4FC0-454F-8223-9FD3968F9426}">
      <dgm:prSet/>
      <dgm:spPr/>
      <dgm:t>
        <a:bodyPr/>
        <a:lstStyle/>
        <a:p>
          <a:endParaRPr lang="ru-RU"/>
        </a:p>
      </dgm:t>
    </dgm:pt>
    <dgm:pt modelId="{27A36D79-32F9-4AE1-B962-FAE0BF4D539A}">
      <dgm:prSet phldrT="[Текст]"/>
      <dgm:spPr/>
      <dgm:t>
        <a:bodyPr/>
        <a:lstStyle/>
        <a:p>
          <a:r>
            <a:rPr lang="ru-RU" dirty="0"/>
            <a:t>Мнения выдающихся людей</a:t>
          </a:r>
        </a:p>
      </dgm:t>
    </dgm:pt>
    <dgm:pt modelId="{E1185909-F413-4459-AE63-292921B43881}" type="parTrans" cxnId="{9642444F-FCC2-43F5-A50B-B7F7163B3A55}">
      <dgm:prSet/>
      <dgm:spPr/>
      <dgm:t>
        <a:bodyPr/>
        <a:lstStyle/>
        <a:p>
          <a:endParaRPr lang="ru-RU"/>
        </a:p>
      </dgm:t>
    </dgm:pt>
    <dgm:pt modelId="{55163C49-2277-4B53-BC3C-EF0B7923C07D}" type="sibTrans" cxnId="{9642444F-FCC2-43F5-A50B-B7F7163B3A55}">
      <dgm:prSet/>
      <dgm:spPr/>
      <dgm:t>
        <a:bodyPr/>
        <a:lstStyle/>
        <a:p>
          <a:endParaRPr lang="ru-RU"/>
        </a:p>
      </dgm:t>
    </dgm:pt>
    <dgm:pt modelId="{B969ADD9-DE62-4990-84DE-38D90F19FB82}">
      <dgm:prSet phldrT="[Текст]"/>
      <dgm:spPr/>
      <dgm:t>
        <a:bodyPr/>
        <a:lstStyle/>
        <a:p>
          <a:r>
            <a:rPr lang="ru-RU" dirty="0"/>
            <a:t>Общественное мнение</a:t>
          </a:r>
        </a:p>
      </dgm:t>
    </dgm:pt>
    <dgm:pt modelId="{8D0D588D-5DC5-4CBC-8004-93B5238D5C28}" type="parTrans" cxnId="{E6AA6A47-5E0E-42CE-B08E-B1D8CFE90C5C}">
      <dgm:prSet/>
      <dgm:spPr/>
      <dgm:t>
        <a:bodyPr/>
        <a:lstStyle/>
        <a:p>
          <a:endParaRPr lang="ru-RU"/>
        </a:p>
      </dgm:t>
    </dgm:pt>
    <dgm:pt modelId="{C96CC97E-0FEE-4AC3-AA9D-B7BCB61839A3}" type="sibTrans" cxnId="{E6AA6A47-5E0E-42CE-B08E-B1D8CFE90C5C}">
      <dgm:prSet/>
      <dgm:spPr/>
      <dgm:t>
        <a:bodyPr/>
        <a:lstStyle/>
        <a:p>
          <a:endParaRPr lang="ru-RU"/>
        </a:p>
      </dgm:t>
    </dgm:pt>
    <dgm:pt modelId="{7DD47358-F36C-43A3-ABAA-4D3C76CA2A83}">
      <dgm:prSet phldrT="[Текст]"/>
      <dgm:spPr/>
      <dgm:t>
        <a:bodyPr/>
        <a:lstStyle/>
        <a:p>
          <a:r>
            <a:rPr lang="ru-RU" dirty="0"/>
            <a:t>Законы природы</a:t>
          </a:r>
        </a:p>
      </dgm:t>
    </dgm:pt>
    <dgm:pt modelId="{59488834-E673-4A78-A0B4-0CAB6D88532F}" type="parTrans" cxnId="{959C4FF8-4EC9-4288-B820-9D0584EC5ECB}">
      <dgm:prSet/>
      <dgm:spPr/>
    </dgm:pt>
    <dgm:pt modelId="{318680E8-2A1E-43DA-AF71-70431C7FC87C}" type="sibTrans" cxnId="{959C4FF8-4EC9-4288-B820-9D0584EC5ECB}">
      <dgm:prSet/>
      <dgm:spPr/>
    </dgm:pt>
    <dgm:pt modelId="{84267CD9-0408-419B-883E-5E90186B6019}">
      <dgm:prSet phldrT="[Текст]"/>
      <dgm:spPr/>
      <dgm:t>
        <a:bodyPr/>
        <a:lstStyle/>
        <a:p>
          <a:r>
            <a:rPr lang="ru-RU" dirty="0"/>
            <a:t>документы</a:t>
          </a:r>
        </a:p>
      </dgm:t>
    </dgm:pt>
    <dgm:pt modelId="{E59B3357-572D-4EDB-9E97-EDD36E36198C}" type="parTrans" cxnId="{619CBFD9-62A5-4A91-82BC-B557679A968D}">
      <dgm:prSet/>
      <dgm:spPr/>
    </dgm:pt>
    <dgm:pt modelId="{F6E5A825-577B-40CB-AA4C-D4623E21CD90}" type="sibTrans" cxnId="{619CBFD9-62A5-4A91-82BC-B557679A968D}">
      <dgm:prSet/>
      <dgm:spPr/>
    </dgm:pt>
    <dgm:pt modelId="{6ECA2903-B0F2-4A07-95DB-86BD1642ED43}">
      <dgm:prSet phldrT="[Текст]"/>
      <dgm:spPr/>
      <dgm:t>
        <a:bodyPr/>
        <a:lstStyle/>
        <a:p>
          <a:r>
            <a:rPr lang="ru-RU" dirty="0"/>
            <a:t>Примеры из литературы, публицистики, науки</a:t>
          </a:r>
        </a:p>
      </dgm:t>
    </dgm:pt>
    <dgm:pt modelId="{39F50627-A0D5-403D-BDA8-FED6C7D447B3}" type="parTrans" cxnId="{3A18AA7E-898F-4F82-8091-2454085EC9CA}">
      <dgm:prSet/>
      <dgm:spPr/>
    </dgm:pt>
    <dgm:pt modelId="{DF2ED7CC-C0B4-424A-85BA-B375B5E21E1A}" type="sibTrans" cxnId="{3A18AA7E-898F-4F82-8091-2454085EC9CA}">
      <dgm:prSet/>
      <dgm:spPr/>
    </dgm:pt>
    <dgm:pt modelId="{BDEC1331-3617-4BE4-B4A5-79B3323377D6}">
      <dgm:prSet phldrT="[Текст]"/>
      <dgm:spPr/>
      <dgm:t>
        <a:bodyPr/>
        <a:lstStyle/>
        <a:p>
          <a:r>
            <a:rPr lang="ru-RU" dirty="0"/>
            <a:t>Цитаты </a:t>
          </a:r>
        </a:p>
      </dgm:t>
    </dgm:pt>
    <dgm:pt modelId="{A07F9A0E-91B0-4AE8-9B34-494A13A5C9B9}" type="parTrans" cxnId="{74DDEA99-2B81-4E2E-A2B1-06A93337DB04}">
      <dgm:prSet/>
      <dgm:spPr/>
    </dgm:pt>
    <dgm:pt modelId="{533FBD33-A81B-429A-B209-E78380C25C1D}" type="sibTrans" cxnId="{74DDEA99-2B81-4E2E-A2B1-06A93337DB04}">
      <dgm:prSet/>
      <dgm:spPr/>
    </dgm:pt>
    <dgm:pt modelId="{6EBE4384-474C-412A-9D75-21063D60B900}">
      <dgm:prSet phldrT="[Текст]"/>
      <dgm:spPr/>
      <dgm:t>
        <a:bodyPr/>
        <a:lstStyle/>
        <a:p>
          <a:r>
            <a:rPr lang="ru-RU" dirty="0"/>
            <a:t>Примеры из хороших фильмов</a:t>
          </a:r>
        </a:p>
      </dgm:t>
    </dgm:pt>
    <dgm:pt modelId="{8EAD8717-636B-48F5-975D-96B156FE8002}" type="parTrans" cxnId="{3295BE5E-21CB-4EDF-A764-817BF23B485B}">
      <dgm:prSet/>
      <dgm:spPr/>
    </dgm:pt>
    <dgm:pt modelId="{79074D22-4897-4881-B270-FFB88DB976FF}" type="sibTrans" cxnId="{3295BE5E-21CB-4EDF-A764-817BF23B485B}">
      <dgm:prSet/>
      <dgm:spPr/>
    </dgm:pt>
    <dgm:pt modelId="{4AFD4AE5-3E30-4433-9333-3B75E62733F8}">
      <dgm:prSet phldrT="[Текст]"/>
      <dgm:spPr/>
      <dgm:t>
        <a:bodyPr/>
        <a:lstStyle/>
        <a:p>
          <a:r>
            <a:rPr lang="ru-RU" dirty="0"/>
            <a:t>Пословицы, поговорки, афоризмы</a:t>
          </a:r>
        </a:p>
      </dgm:t>
    </dgm:pt>
    <dgm:pt modelId="{5141A9BA-ABF2-4EE5-A91A-E9EA4208BCD2}" type="parTrans" cxnId="{51F2F505-A820-4DCA-A426-86E0E85D20E4}">
      <dgm:prSet/>
      <dgm:spPr/>
    </dgm:pt>
    <dgm:pt modelId="{F77848F7-DCB1-44E2-AAFB-C91D135CD022}" type="sibTrans" cxnId="{51F2F505-A820-4DCA-A426-86E0E85D20E4}">
      <dgm:prSet/>
      <dgm:spPr/>
    </dgm:pt>
    <dgm:pt modelId="{50936A35-EA84-4943-AD85-83174F686C71}" type="pres">
      <dgm:prSet presAssocID="{05581149-07AE-4AEE-97C4-B42B2113C8D6}" presName="Name0" presStyleCnt="0">
        <dgm:presLayoutVars>
          <dgm:dir/>
          <dgm:animLvl val="lvl"/>
          <dgm:resizeHandles val="exact"/>
        </dgm:presLayoutVars>
      </dgm:prSet>
      <dgm:spPr/>
      <dgm:t>
        <a:bodyPr/>
        <a:lstStyle/>
        <a:p>
          <a:endParaRPr lang="ru-RU"/>
        </a:p>
      </dgm:t>
    </dgm:pt>
    <dgm:pt modelId="{ECC4E656-E863-4350-B1E4-8F3305CE9189}" type="pres">
      <dgm:prSet presAssocID="{FE468550-BFCA-4F53-AB05-D7332D89849E}" presName="linNode" presStyleCnt="0"/>
      <dgm:spPr/>
    </dgm:pt>
    <dgm:pt modelId="{033F9D76-30D0-4D90-99D1-E2DE4FD67AFB}" type="pres">
      <dgm:prSet presAssocID="{FE468550-BFCA-4F53-AB05-D7332D89849E}" presName="parentText" presStyleLbl="node1" presStyleIdx="0" presStyleCnt="3">
        <dgm:presLayoutVars>
          <dgm:chMax val="1"/>
          <dgm:bulletEnabled val="1"/>
        </dgm:presLayoutVars>
      </dgm:prSet>
      <dgm:spPr/>
      <dgm:t>
        <a:bodyPr/>
        <a:lstStyle/>
        <a:p>
          <a:endParaRPr lang="ru-RU"/>
        </a:p>
      </dgm:t>
    </dgm:pt>
    <dgm:pt modelId="{786E4DAD-E6CF-41F5-B413-B0F1C9FB110D}" type="pres">
      <dgm:prSet presAssocID="{FE468550-BFCA-4F53-AB05-D7332D89849E}" presName="descendantText" presStyleLbl="alignAccFollowNode1" presStyleIdx="0" presStyleCnt="3">
        <dgm:presLayoutVars>
          <dgm:bulletEnabled val="1"/>
        </dgm:presLayoutVars>
      </dgm:prSet>
      <dgm:spPr/>
      <dgm:t>
        <a:bodyPr/>
        <a:lstStyle/>
        <a:p>
          <a:endParaRPr lang="ru-RU"/>
        </a:p>
      </dgm:t>
    </dgm:pt>
    <dgm:pt modelId="{27BAC992-CBA1-4747-9D7D-864C461D2586}" type="pres">
      <dgm:prSet presAssocID="{66168678-124D-4DC0-95FC-BFD9A3177FB4}" presName="sp" presStyleCnt="0"/>
      <dgm:spPr/>
    </dgm:pt>
    <dgm:pt modelId="{243E3585-B2D8-49BF-B654-99CC82A3DAD5}" type="pres">
      <dgm:prSet presAssocID="{F5A7FC19-EF45-4755-BC00-9B24B050973E}" presName="linNode" presStyleCnt="0"/>
      <dgm:spPr/>
    </dgm:pt>
    <dgm:pt modelId="{61861B06-A070-4D47-9029-C6C822B6AF08}" type="pres">
      <dgm:prSet presAssocID="{F5A7FC19-EF45-4755-BC00-9B24B050973E}" presName="parentText" presStyleLbl="node1" presStyleIdx="1" presStyleCnt="3">
        <dgm:presLayoutVars>
          <dgm:chMax val="1"/>
          <dgm:bulletEnabled val="1"/>
        </dgm:presLayoutVars>
      </dgm:prSet>
      <dgm:spPr/>
      <dgm:t>
        <a:bodyPr/>
        <a:lstStyle/>
        <a:p>
          <a:endParaRPr lang="ru-RU"/>
        </a:p>
      </dgm:t>
    </dgm:pt>
    <dgm:pt modelId="{741F70D8-8932-498E-9005-DF3AB9DD756A}" type="pres">
      <dgm:prSet presAssocID="{F5A7FC19-EF45-4755-BC00-9B24B050973E}" presName="descendantText" presStyleLbl="alignAccFollowNode1" presStyleIdx="1" presStyleCnt="3">
        <dgm:presLayoutVars>
          <dgm:bulletEnabled val="1"/>
        </dgm:presLayoutVars>
      </dgm:prSet>
      <dgm:spPr/>
      <dgm:t>
        <a:bodyPr/>
        <a:lstStyle/>
        <a:p>
          <a:endParaRPr lang="ru-RU"/>
        </a:p>
      </dgm:t>
    </dgm:pt>
    <dgm:pt modelId="{F6880511-50B5-4782-907F-B80B031D36BE}" type="pres">
      <dgm:prSet presAssocID="{099BDB2D-0C8F-4C6B-A7B9-465D73CE4A53}" presName="sp" presStyleCnt="0"/>
      <dgm:spPr/>
    </dgm:pt>
    <dgm:pt modelId="{14C9444E-E008-479D-932C-CDD875108657}" type="pres">
      <dgm:prSet presAssocID="{979879DB-D197-4595-B2F3-B6DD82628CA8}" presName="linNode" presStyleCnt="0"/>
      <dgm:spPr/>
    </dgm:pt>
    <dgm:pt modelId="{C31437B1-080F-466E-8C91-B10F3F1D213D}" type="pres">
      <dgm:prSet presAssocID="{979879DB-D197-4595-B2F3-B6DD82628CA8}" presName="parentText" presStyleLbl="node1" presStyleIdx="2" presStyleCnt="3">
        <dgm:presLayoutVars>
          <dgm:chMax val="1"/>
          <dgm:bulletEnabled val="1"/>
        </dgm:presLayoutVars>
      </dgm:prSet>
      <dgm:spPr/>
      <dgm:t>
        <a:bodyPr/>
        <a:lstStyle/>
        <a:p>
          <a:endParaRPr lang="ru-RU"/>
        </a:p>
      </dgm:t>
    </dgm:pt>
    <dgm:pt modelId="{65554DAD-866A-4A3C-BFFA-19C4BF810A15}" type="pres">
      <dgm:prSet presAssocID="{979879DB-D197-4595-B2F3-B6DD82628CA8}" presName="descendantText" presStyleLbl="alignAccFollowNode1" presStyleIdx="2" presStyleCnt="3">
        <dgm:presLayoutVars>
          <dgm:bulletEnabled val="1"/>
        </dgm:presLayoutVars>
      </dgm:prSet>
      <dgm:spPr/>
      <dgm:t>
        <a:bodyPr/>
        <a:lstStyle/>
        <a:p>
          <a:endParaRPr lang="ru-RU"/>
        </a:p>
      </dgm:t>
    </dgm:pt>
  </dgm:ptLst>
  <dgm:cxnLst>
    <dgm:cxn modelId="{9685DB4E-9BA7-4261-A147-8EB571BC66B6}" type="presOf" srcId="{4AFD4AE5-3E30-4433-9333-3B75E62733F8}" destId="{741F70D8-8932-498E-9005-DF3AB9DD756A}" srcOrd="0" destOrd="4" presId="urn:microsoft.com/office/officeart/2005/8/layout/vList5"/>
    <dgm:cxn modelId="{E56735F2-DB9F-471D-A571-F1AAB3E600DC}" type="presOf" srcId="{7DD47358-F36C-43A3-ABAA-4D3C76CA2A83}" destId="{786E4DAD-E6CF-41F5-B413-B0F1C9FB110D}" srcOrd="0" destOrd="2" presId="urn:microsoft.com/office/officeart/2005/8/layout/vList5"/>
    <dgm:cxn modelId="{51F2F505-A820-4DCA-A426-86E0E85D20E4}" srcId="{F5A7FC19-EF45-4755-BC00-9B24B050973E}" destId="{4AFD4AE5-3E30-4433-9333-3B75E62733F8}" srcOrd="4" destOrd="0" parTransId="{5141A9BA-ABF2-4EE5-A91A-E9EA4208BCD2}" sibTransId="{F77848F7-DCB1-44E2-AAFB-C91D135CD022}"/>
    <dgm:cxn modelId="{E92879EB-EC87-49DA-8A69-362B95FA652F}" type="presOf" srcId="{84267CD9-0408-419B-883E-5E90186B6019}" destId="{786E4DAD-E6CF-41F5-B413-B0F1C9FB110D}" srcOrd="0" destOrd="3" presId="urn:microsoft.com/office/officeart/2005/8/layout/vList5"/>
    <dgm:cxn modelId="{38DE36EE-5643-4B10-9ECD-E1B267AE6BFF}" srcId="{05581149-07AE-4AEE-97C4-B42B2113C8D6}" destId="{FE468550-BFCA-4F53-AB05-D7332D89849E}" srcOrd="0" destOrd="0" parTransId="{9A41CDCE-3E02-4390-94F0-1A97DFF47AAF}" sibTransId="{66168678-124D-4DC0-95FC-BFD9A3177FB4}"/>
    <dgm:cxn modelId="{89558A63-6107-4F83-A77D-D8D2F93EAC75}" type="presOf" srcId="{F5A7FC19-EF45-4755-BC00-9B24B050973E}" destId="{61861B06-A070-4D47-9029-C6C822B6AF08}" srcOrd="0" destOrd="0" presId="urn:microsoft.com/office/officeart/2005/8/layout/vList5"/>
    <dgm:cxn modelId="{21F79CA0-B586-420D-A4A3-436FC4992236}" type="presOf" srcId="{6EBE4384-474C-412A-9D75-21063D60B900}" destId="{741F70D8-8932-498E-9005-DF3AB9DD756A}" srcOrd="0" destOrd="3" presId="urn:microsoft.com/office/officeart/2005/8/layout/vList5"/>
    <dgm:cxn modelId="{BC03CB3F-95C2-496A-AE31-95E52FE5DA17}" type="presOf" srcId="{6ECA2903-B0F2-4A07-95DB-86BD1642ED43}" destId="{741F70D8-8932-498E-9005-DF3AB9DD756A}" srcOrd="0" destOrd="1" presId="urn:microsoft.com/office/officeart/2005/8/layout/vList5"/>
    <dgm:cxn modelId="{CE62D9F3-947A-4F0C-8FC7-D86DAE11274A}" type="presOf" srcId="{BDEC1331-3617-4BE4-B4A5-79B3323377D6}" destId="{65554DAD-866A-4A3C-BFFA-19C4BF810A15}" srcOrd="0" destOrd="1" presId="urn:microsoft.com/office/officeart/2005/8/layout/vList5"/>
    <dgm:cxn modelId="{9029150F-7633-4E08-91DA-046F587BC3A4}" srcId="{F5A7FC19-EF45-4755-BC00-9B24B050973E}" destId="{42BBD4C4-7A19-4B2A-980A-E27788013890}" srcOrd="2" destOrd="0" parTransId="{5679AEDD-3AC4-471E-976D-E2F207805AFA}" sibTransId="{A496FF75-62B1-4418-BDB9-53794C523CCF}"/>
    <dgm:cxn modelId="{2D9636E5-4D2C-4F79-BEA1-3FD05D6016C7}" type="presOf" srcId="{C1D88677-3CA5-468F-983F-3672874633D6}" destId="{786E4DAD-E6CF-41F5-B413-B0F1C9FB110D}" srcOrd="0" destOrd="0" presId="urn:microsoft.com/office/officeart/2005/8/layout/vList5"/>
    <dgm:cxn modelId="{6E4D45AA-2B0D-4F46-825A-7B2E7FA55217}" srcId="{FE468550-BFCA-4F53-AB05-D7332D89849E}" destId="{3B2D3866-BD7C-433E-87CB-1DCBA8BEE7AB}" srcOrd="1" destOrd="0" parTransId="{F47B7A4F-8065-4B1B-A034-08F6C80A301B}" sibTransId="{F50D5A6E-F6FD-4B7A-875B-14DD760D31A2}"/>
    <dgm:cxn modelId="{3A18AA7E-898F-4F82-8091-2454085EC9CA}" srcId="{F5A7FC19-EF45-4755-BC00-9B24B050973E}" destId="{6ECA2903-B0F2-4A07-95DB-86BD1642ED43}" srcOrd="1" destOrd="0" parTransId="{39F50627-A0D5-403D-BDA8-FED6C7D447B3}" sibTransId="{DF2ED7CC-C0B4-424A-85BA-B375B5E21E1A}"/>
    <dgm:cxn modelId="{2501D9BB-06CA-4AFA-85D0-A8674E4343A1}" srcId="{05581149-07AE-4AEE-97C4-B42B2113C8D6}" destId="{F5A7FC19-EF45-4755-BC00-9B24B050973E}" srcOrd="1" destOrd="0" parTransId="{5901EC16-530E-474E-B4DF-B5DE0D146DA2}" sibTransId="{099BDB2D-0C8F-4C6B-A7B9-465D73CE4A53}"/>
    <dgm:cxn modelId="{C2321658-72A8-4D41-A53C-03F2EBB7FE3F}" type="presOf" srcId="{979879DB-D197-4595-B2F3-B6DD82628CA8}" destId="{C31437B1-080F-466E-8C91-B10F3F1D213D}" srcOrd="0" destOrd="0" presId="urn:microsoft.com/office/officeart/2005/8/layout/vList5"/>
    <dgm:cxn modelId="{B1D7CE87-4FC0-454F-8223-9FD3968F9426}" srcId="{05581149-07AE-4AEE-97C4-B42B2113C8D6}" destId="{979879DB-D197-4595-B2F3-B6DD82628CA8}" srcOrd="2" destOrd="0" parTransId="{6B7ED5B5-2606-4698-8CD8-9B625EFDB0A5}" sibTransId="{DC753E81-C524-4E8C-9ACF-EA314B7B81B8}"/>
    <dgm:cxn modelId="{619CBFD9-62A5-4A91-82BC-B557679A968D}" srcId="{FE468550-BFCA-4F53-AB05-D7332D89849E}" destId="{84267CD9-0408-419B-883E-5E90186B6019}" srcOrd="3" destOrd="0" parTransId="{E59B3357-572D-4EDB-9E97-EDD36E36198C}" sibTransId="{F6E5A825-577B-40CB-AA4C-D4623E21CD90}"/>
    <dgm:cxn modelId="{A999F83C-E13D-400E-BB7A-60056BFDB66D}" type="presOf" srcId="{05581149-07AE-4AEE-97C4-B42B2113C8D6}" destId="{50936A35-EA84-4943-AD85-83174F686C71}" srcOrd="0" destOrd="0" presId="urn:microsoft.com/office/officeart/2005/8/layout/vList5"/>
    <dgm:cxn modelId="{32A640EC-80F8-493B-A912-329D237D8920}" type="presOf" srcId="{B969ADD9-DE62-4990-84DE-38D90F19FB82}" destId="{65554DAD-866A-4A3C-BFFA-19C4BF810A15}" srcOrd="0" destOrd="2" presId="urn:microsoft.com/office/officeart/2005/8/layout/vList5"/>
    <dgm:cxn modelId="{74DDEA99-2B81-4E2E-A2B1-06A93337DB04}" srcId="{979879DB-D197-4595-B2F3-B6DD82628CA8}" destId="{BDEC1331-3617-4BE4-B4A5-79B3323377D6}" srcOrd="1" destOrd="0" parTransId="{A07F9A0E-91B0-4AE8-9B34-494A13A5C9B9}" sibTransId="{533FBD33-A81B-429A-B209-E78380C25C1D}"/>
    <dgm:cxn modelId="{E6AA6A47-5E0E-42CE-B08E-B1D8CFE90C5C}" srcId="{979879DB-D197-4595-B2F3-B6DD82628CA8}" destId="{B969ADD9-DE62-4990-84DE-38D90F19FB82}" srcOrd="2" destOrd="0" parTransId="{8D0D588D-5DC5-4CBC-8004-93B5238D5C28}" sibTransId="{C96CC97E-0FEE-4AC3-AA9D-B7BCB61839A3}"/>
    <dgm:cxn modelId="{26ADCC09-CABE-4410-8C70-EB80D2FF04BB}" type="presOf" srcId="{FE468550-BFCA-4F53-AB05-D7332D89849E}" destId="{033F9D76-30D0-4D90-99D1-E2DE4FD67AFB}" srcOrd="0" destOrd="0" presId="urn:microsoft.com/office/officeart/2005/8/layout/vList5"/>
    <dgm:cxn modelId="{B57D2A4C-A786-4308-82CB-599694BF8C3F}" srcId="{F5A7FC19-EF45-4755-BC00-9B24B050973E}" destId="{659C799D-5202-4042-BF9E-828D56416426}" srcOrd="0" destOrd="0" parTransId="{E5732719-B4AE-4548-8240-D32E9CCDE134}" sibTransId="{75AC8C20-AC99-49D5-BDFB-8127EB20FF20}"/>
    <dgm:cxn modelId="{F3A688D2-A46A-4304-8D25-E3CBF9147540}" type="presOf" srcId="{27A36D79-32F9-4AE1-B962-FAE0BF4D539A}" destId="{65554DAD-866A-4A3C-BFFA-19C4BF810A15}" srcOrd="0" destOrd="0" presId="urn:microsoft.com/office/officeart/2005/8/layout/vList5"/>
    <dgm:cxn modelId="{572CD31F-05C0-4569-9D75-32D76A527912}" type="presOf" srcId="{659C799D-5202-4042-BF9E-828D56416426}" destId="{741F70D8-8932-498E-9005-DF3AB9DD756A}" srcOrd="0" destOrd="0" presId="urn:microsoft.com/office/officeart/2005/8/layout/vList5"/>
    <dgm:cxn modelId="{08AD0062-DCFE-4FEC-8817-CF3CA682C7F6}" srcId="{FE468550-BFCA-4F53-AB05-D7332D89849E}" destId="{C1D88677-3CA5-468F-983F-3672874633D6}" srcOrd="0" destOrd="0" parTransId="{83CA5761-E238-4BA3-9CD8-A74646351A58}" sibTransId="{6E93B0D5-CD5B-41BD-BDDF-3C61A2A83D42}"/>
    <dgm:cxn modelId="{959C4FF8-4EC9-4288-B820-9D0584EC5ECB}" srcId="{FE468550-BFCA-4F53-AB05-D7332D89849E}" destId="{7DD47358-F36C-43A3-ABAA-4D3C76CA2A83}" srcOrd="2" destOrd="0" parTransId="{59488834-E673-4A78-A0B4-0CAB6D88532F}" sibTransId="{318680E8-2A1E-43DA-AF71-70431C7FC87C}"/>
    <dgm:cxn modelId="{3295BE5E-21CB-4EDF-A764-817BF23B485B}" srcId="{F5A7FC19-EF45-4755-BC00-9B24B050973E}" destId="{6EBE4384-474C-412A-9D75-21063D60B900}" srcOrd="3" destOrd="0" parTransId="{8EAD8717-636B-48F5-975D-96B156FE8002}" sibTransId="{79074D22-4897-4881-B270-FFB88DB976FF}"/>
    <dgm:cxn modelId="{9642444F-FCC2-43F5-A50B-B7F7163B3A55}" srcId="{979879DB-D197-4595-B2F3-B6DD82628CA8}" destId="{27A36D79-32F9-4AE1-B962-FAE0BF4D539A}" srcOrd="0" destOrd="0" parTransId="{E1185909-F413-4459-AE63-292921B43881}" sibTransId="{55163C49-2277-4B53-BC3C-EF0B7923C07D}"/>
    <dgm:cxn modelId="{55B49907-2D3B-4222-9EBE-0190A593ECFC}" type="presOf" srcId="{42BBD4C4-7A19-4B2A-980A-E27788013890}" destId="{741F70D8-8932-498E-9005-DF3AB9DD756A}" srcOrd="0" destOrd="2" presId="urn:microsoft.com/office/officeart/2005/8/layout/vList5"/>
    <dgm:cxn modelId="{ECA8D6E0-BB99-4C96-BA44-33E366D50847}" type="presOf" srcId="{3B2D3866-BD7C-433E-87CB-1DCBA8BEE7AB}" destId="{786E4DAD-E6CF-41F5-B413-B0F1C9FB110D}" srcOrd="0" destOrd="1" presId="urn:microsoft.com/office/officeart/2005/8/layout/vList5"/>
    <dgm:cxn modelId="{E63F0912-FBE6-4C7C-98B0-46C45E274771}" type="presParOf" srcId="{50936A35-EA84-4943-AD85-83174F686C71}" destId="{ECC4E656-E863-4350-B1E4-8F3305CE9189}" srcOrd="0" destOrd="0" presId="urn:microsoft.com/office/officeart/2005/8/layout/vList5"/>
    <dgm:cxn modelId="{00162C68-86EB-4DB9-9A28-699F0FCF9AC4}" type="presParOf" srcId="{ECC4E656-E863-4350-B1E4-8F3305CE9189}" destId="{033F9D76-30D0-4D90-99D1-E2DE4FD67AFB}" srcOrd="0" destOrd="0" presId="urn:microsoft.com/office/officeart/2005/8/layout/vList5"/>
    <dgm:cxn modelId="{411E8C16-E0F9-4189-B751-F9ED911B3A3D}" type="presParOf" srcId="{ECC4E656-E863-4350-B1E4-8F3305CE9189}" destId="{786E4DAD-E6CF-41F5-B413-B0F1C9FB110D}" srcOrd="1" destOrd="0" presId="urn:microsoft.com/office/officeart/2005/8/layout/vList5"/>
    <dgm:cxn modelId="{6A43ED9C-2DDD-4E67-A1FD-D8194478DEDF}" type="presParOf" srcId="{50936A35-EA84-4943-AD85-83174F686C71}" destId="{27BAC992-CBA1-4747-9D7D-864C461D2586}" srcOrd="1" destOrd="0" presId="urn:microsoft.com/office/officeart/2005/8/layout/vList5"/>
    <dgm:cxn modelId="{4F63488F-08FA-46D7-9657-1AB05E29B00D}" type="presParOf" srcId="{50936A35-EA84-4943-AD85-83174F686C71}" destId="{243E3585-B2D8-49BF-B654-99CC82A3DAD5}" srcOrd="2" destOrd="0" presId="urn:microsoft.com/office/officeart/2005/8/layout/vList5"/>
    <dgm:cxn modelId="{4734A2FF-EC52-4EB2-8CF5-2541A7104BDD}" type="presParOf" srcId="{243E3585-B2D8-49BF-B654-99CC82A3DAD5}" destId="{61861B06-A070-4D47-9029-C6C822B6AF08}" srcOrd="0" destOrd="0" presId="urn:microsoft.com/office/officeart/2005/8/layout/vList5"/>
    <dgm:cxn modelId="{462967F2-5757-44CA-91D4-A6FD4555E5F8}" type="presParOf" srcId="{243E3585-B2D8-49BF-B654-99CC82A3DAD5}" destId="{741F70D8-8932-498E-9005-DF3AB9DD756A}" srcOrd="1" destOrd="0" presId="urn:microsoft.com/office/officeart/2005/8/layout/vList5"/>
    <dgm:cxn modelId="{1F9230B4-F6FA-4F59-A2F3-16046B27BA70}" type="presParOf" srcId="{50936A35-EA84-4943-AD85-83174F686C71}" destId="{F6880511-50B5-4782-907F-B80B031D36BE}" srcOrd="3" destOrd="0" presId="urn:microsoft.com/office/officeart/2005/8/layout/vList5"/>
    <dgm:cxn modelId="{EC78AE24-E038-4722-B332-D956E9EF3D72}" type="presParOf" srcId="{50936A35-EA84-4943-AD85-83174F686C71}" destId="{14C9444E-E008-479D-932C-CDD875108657}" srcOrd="4" destOrd="0" presId="urn:microsoft.com/office/officeart/2005/8/layout/vList5"/>
    <dgm:cxn modelId="{B527FDDE-B090-4EB8-A8FA-13EB5E5E6B42}" type="presParOf" srcId="{14C9444E-E008-479D-932C-CDD875108657}" destId="{C31437B1-080F-466E-8C91-B10F3F1D213D}" srcOrd="0" destOrd="0" presId="urn:microsoft.com/office/officeart/2005/8/layout/vList5"/>
    <dgm:cxn modelId="{ADEEBCFB-09F9-4D48-8A88-DBC3E9A61C1B}" type="presParOf" srcId="{14C9444E-E008-479D-932C-CDD875108657}" destId="{65554DAD-866A-4A3C-BFFA-19C4BF810A1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BD707-F29D-451C-917B-C96585ED0A7C}" type="datetimeFigureOut">
              <a:rPr lang="ru-RU" smtClean="0"/>
              <a:pPr/>
              <a:t>01.11.2024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B1FB5-321A-4AC4-B5FD-CCCA16896B4C}" type="slidenum">
              <a:rPr lang="ru-RU" smtClean="0"/>
              <a:pPr/>
              <a:t>‹#›</a:t>
            </a:fld>
            <a:endParaRPr lang="ru-RU"/>
          </a:p>
        </p:txBody>
      </p:sp>
    </p:spTree>
    <p:extLst>
      <p:ext uri="{BB962C8B-B14F-4D97-AF65-F5344CB8AC3E}">
        <p14:creationId xmlns:p14="http://schemas.microsoft.com/office/powerpoint/2010/main" val="126457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8B1FB5-321A-4AC4-B5FD-CCCA16896B4C}" type="slidenum">
              <a:rPr lang="ru-RU" smtClean="0"/>
              <a:pPr/>
              <a:t>20</a:t>
            </a:fld>
            <a:endParaRPr lang="ru-RU"/>
          </a:p>
        </p:txBody>
      </p:sp>
    </p:spTree>
    <p:extLst>
      <p:ext uri="{BB962C8B-B14F-4D97-AF65-F5344CB8AC3E}">
        <p14:creationId xmlns:p14="http://schemas.microsoft.com/office/powerpoint/2010/main" val="335622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2754158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139407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3260422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341623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151782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53772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283439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283522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403137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14877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2703F07-DEE3-4F64-9865-197457EFBA74}" type="datetimeFigureOut">
              <a:rPr lang="ru-RU" smtClean="0"/>
              <a:pPr/>
              <a:t>01.11.2024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20A386-5D7E-4ED8-9D78-1765DA145E24}" type="slidenum">
              <a:rPr lang="ru-RU" smtClean="0"/>
              <a:pPr/>
              <a:t>‹#›</a:t>
            </a:fld>
            <a:endParaRPr lang="ru-RU"/>
          </a:p>
        </p:txBody>
      </p:sp>
    </p:spTree>
    <p:extLst>
      <p:ext uri="{BB962C8B-B14F-4D97-AF65-F5344CB8AC3E}">
        <p14:creationId xmlns:p14="http://schemas.microsoft.com/office/powerpoint/2010/main" val="158302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03F07-DEE3-4F64-9865-197457EFBA74}" type="datetimeFigureOut">
              <a:rPr lang="ru-RU" smtClean="0"/>
              <a:pPr/>
              <a:t>01.11.2024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0A386-5D7E-4ED8-9D78-1765DA145E24}" type="slidenum">
              <a:rPr lang="ru-RU" smtClean="0"/>
              <a:pPr/>
              <a:t>‹#›</a:t>
            </a:fld>
            <a:endParaRPr lang="ru-RU"/>
          </a:p>
        </p:txBody>
      </p:sp>
    </p:spTree>
    <p:extLst>
      <p:ext uri="{BB962C8B-B14F-4D97-AF65-F5344CB8AC3E}">
        <p14:creationId xmlns:p14="http://schemas.microsoft.com/office/powerpoint/2010/main" val="2715865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8.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ЕГЭ-2024</a:t>
            </a:r>
          </a:p>
        </p:txBody>
      </p:sp>
      <p:sp>
        <p:nvSpPr>
          <p:cNvPr id="3" name="Подзаголовок 2"/>
          <p:cNvSpPr>
            <a:spLocks noGrp="1"/>
          </p:cNvSpPr>
          <p:nvPr>
            <p:ph type="subTitle" idx="1"/>
          </p:nvPr>
        </p:nvSpPr>
        <p:spPr/>
        <p:txBody>
          <a:bodyPr>
            <a:normAutofit fontScale="70000" lnSpcReduction="20000"/>
          </a:bodyPr>
          <a:lstStyle/>
          <a:p>
            <a:r>
              <a:rPr lang="ru-RU" dirty="0"/>
              <a:t>Сочинение по русскому языку</a:t>
            </a:r>
          </a:p>
          <a:p>
            <a:r>
              <a:rPr lang="ru-RU" dirty="0"/>
              <a:t>Задание 27</a:t>
            </a:r>
          </a:p>
          <a:p>
            <a:endParaRPr lang="ru-RU" dirty="0"/>
          </a:p>
          <a:p>
            <a:r>
              <a:rPr lang="ru-RU" dirty="0"/>
              <a:t>Составитель </a:t>
            </a:r>
            <a:r>
              <a:rPr lang="ru-RU" dirty="0" err="1" smtClean="0"/>
              <a:t>презентации:Эльмесова</a:t>
            </a:r>
            <a:r>
              <a:rPr lang="ru-RU" smtClean="0"/>
              <a:t> Л.Х, </a:t>
            </a:r>
            <a:r>
              <a:rPr lang="ru-RU" dirty="0"/>
              <a:t>учитель русского языка и литературы</a:t>
            </a:r>
          </a:p>
        </p:txBody>
      </p:sp>
    </p:spTree>
    <p:extLst>
      <p:ext uri="{BB962C8B-B14F-4D97-AF65-F5344CB8AC3E}">
        <p14:creationId xmlns:p14="http://schemas.microsoft.com/office/powerpoint/2010/main" val="309794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00042"/>
            <a:ext cx="8579465" cy="461665"/>
          </a:xfrm>
          <a:prstGeom prst="rect">
            <a:avLst/>
          </a:prstGeom>
          <a:noFill/>
        </p:spPr>
        <p:txBody>
          <a:bodyPr wrap="none" rtlCol="0">
            <a:spAutoFit/>
          </a:bodyPr>
          <a:lstStyle/>
          <a:p>
            <a:r>
              <a:rPr lang="ru-RU" sz="2400" b="1" dirty="0"/>
              <a:t>Способ формулирования проблемы </a:t>
            </a:r>
            <a:r>
              <a:rPr lang="ru-RU" sz="2400" b="1" u="sng" dirty="0"/>
              <a:t>публицистического</a:t>
            </a:r>
            <a:r>
              <a:rPr lang="ru-RU" sz="2400" b="1" dirty="0"/>
              <a:t> текста</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14488"/>
            <a:ext cx="1627221" cy="12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Схема 4"/>
          <p:cNvGraphicFramePr/>
          <p:nvPr/>
        </p:nvGraphicFramePr>
        <p:xfrm>
          <a:off x="1785918" y="1500174"/>
          <a:ext cx="6715172" cy="3571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28596" y="4429132"/>
            <a:ext cx="7929618" cy="2308324"/>
          </a:xfrm>
          <a:prstGeom prst="rect">
            <a:avLst/>
          </a:prstGeom>
          <a:noFill/>
        </p:spPr>
        <p:txBody>
          <a:bodyPr wrap="square" rtlCol="0">
            <a:spAutoFit/>
          </a:bodyPr>
          <a:lstStyle/>
          <a:p>
            <a:r>
              <a:rPr lang="ru-RU" sz="2400" b="1" dirty="0"/>
              <a:t>* Если экзаменуемый не сформулировал или</a:t>
            </a:r>
          </a:p>
          <a:p>
            <a:r>
              <a:rPr lang="ru-RU" sz="2400" b="1" dirty="0"/>
              <a:t>сформулировал неверно (в той или иной форме в любой из</a:t>
            </a:r>
          </a:p>
          <a:p>
            <a:r>
              <a:rPr lang="ru-RU" sz="2400" b="1" dirty="0"/>
              <a:t>частей сочинения) одну из проблем исходного текста, то</a:t>
            </a:r>
          </a:p>
          <a:p>
            <a:r>
              <a:rPr lang="ru-RU" sz="2400" b="1" dirty="0"/>
              <a:t>такая работа по критериям К1–К4 оценивается 0 баллов!!! Теряется 9 баллов!</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00042"/>
            <a:ext cx="821537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ru-RU" sz="2800" b="1" dirty="0">
                <a:solidFill>
                  <a:srgbClr val="FF0000"/>
                </a:solidFill>
              </a:rPr>
              <a:t>Проблема  </a:t>
            </a:r>
            <a:r>
              <a:rPr lang="ru-RU" sz="2800" b="1" u="sng" dirty="0">
                <a:solidFill>
                  <a:srgbClr val="FF0000"/>
                </a:solidFill>
              </a:rPr>
              <a:t>публицистического</a:t>
            </a:r>
            <a:r>
              <a:rPr lang="ru-RU" sz="2800" b="1" dirty="0">
                <a:solidFill>
                  <a:srgbClr val="FF0000"/>
                </a:solidFill>
              </a:rPr>
              <a:t> текста В. Распутина – роль природы в формировании личности.</a:t>
            </a:r>
          </a:p>
        </p:txBody>
      </p:sp>
      <p:sp>
        <p:nvSpPr>
          <p:cNvPr id="4" name="TextBox 3"/>
          <p:cNvSpPr txBox="1"/>
          <p:nvPr/>
        </p:nvSpPr>
        <p:spPr>
          <a:xfrm>
            <a:off x="500035" y="2928934"/>
            <a:ext cx="8072494" cy="1754326"/>
          </a:xfrm>
          <a:prstGeom prst="rect">
            <a:avLst/>
          </a:prstGeom>
          <a:noFill/>
        </p:spPr>
        <p:txBody>
          <a:bodyPr wrap="square" rtlCol="0">
            <a:spAutoFit/>
          </a:bodyPr>
          <a:lstStyle/>
          <a:p>
            <a:r>
              <a:rPr lang="ru-RU" sz="3600" b="1" dirty="0"/>
              <a:t>«Автор текста размышляет над тем, какую роль играет природа в формировании личности».</a:t>
            </a:r>
          </a:p>
        </p:txBody>
      </p:sp>
      <p:sp>
        <p:nvSpPr>
          <p:cNvPr id="5" name="Стрелка вниз 4"/>
          <p:cNvSpPr/>
          <p:nvPr/>
        </p:nvSpPr>
        <p:spPr>
          <a:xfrm>
            <a:off x="4071934" y="1857364"/>
            <a:ext cx="928694"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2265" y="214290"/>
            <a:ext cx="8911735" cy="523220"/>
          </a:xfrm>
          <a:prstGeom prst="rect">
            <a:avLst/>
          </a:prstGeom>
          <a:noFill/>
        </p:spPr>
        <p:txBody>
          <a:bodyPr wrap="none" rtlCol="0">
            <a:spAutoFit/>
          </a:bodyPr>
          <a:lstStyle/>
          <a:p>
            <a:r>
              <a:rPr lang="ru-RU" sz="2800" b="1" dirty="0"/>
              <a:t>Способ выявления проблемы </a:t>
            </a:r>
            <a:r>
              <a:rPr lang="ru-RU" sz="2800" b="1" u="sng" dirty="0"/>
              <a:t>художественного</a:t>
            </a:r>
            <a:r>
              <a:rPr lang="ru-RU" sz="2800" b="1" dirty="0"/>
              <a:t> текста</a:t>
            </a:r>
          </a:p>
        </p:txBody>
      </p:sp>
      <p:graphicFrame>
        <p:nvGraphicFramePr>
          <p:cNvPr id="4" name="Схема 3"/>
          <p:cNvGraphicFramePr/>
          <p:nvPr/>
        </p:nvGraphicFramePr>
        <p:xfrm>
          <a:off x="285720" y="928670"/>
          <a:ext cx="8215370"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71538" y="6357958"/>
            <a:ext cx="4707955" cy="369332"/>
          </a:xfrm>
          <a:prstGeom prst="rect">
            <a:avLst/>
          </a:prstGeom>
          <a:noFill/>
        </p:spPr>
        <p:txBody>
          <a:bodyPr wrap="none" rtlCol="0">
            <a:spAutoFit/>
          </a:bodyPr>
          <a:lstStyle/>
          <a:p>
            <a:r>
              <a:rPr lang="ru-RU" dirty="0"/>
              <a:t>Рассмотрим текст Г.Бакланова о </a:t>
            </a:r>
            <a:r>
              <a:rPr lang="ru-RU"/>
              <a:t>Долговушине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50" y="1142984"/>
          <a:ext cx="8929750" cy="4572000"/>
        </p:xfrm>
        <a:graphic>
          <a:graphicData uri="http://schemas.openxmlformats.org/drawingml/2006/table">
            <a:tbl>
              <a:tblPr firstRow="1" bandRow="1">
                <a:tableStyleId>{5C22544A-7EE6-4342-B048-85BDC9FD1C3A}</a:tableStyleId>
              </a:tblPr>
              <a:tblGrid>
                <a:gridCol w="1757375">
                  <a:extLst>
                    <a:ext uri="{9D8B030D-6E8A-4147-A177-3AD203B41FA5}">
                      <a16:colId xmlns:a16="http://schemas.microsoft.com/office/drawing/2014/main" xmlns="" val="20000"/>
                    </a:ext>
                  </a:extLst>
                </a:gridCol>
                <a:gridCol w="1757375">
                  <a:extLst>
                    <a:ext uri="{9D8B030D-6E8A-4147-A177-3AD203B41FA5}">
                      <a16:colId xmlns:a16="http://schemas.microsoft.com/office/drawing/2014/main" xmlns="" val="20001"/>
                    </a:ext>
                  </a:extLst>
                </a:gridCol>
                <a:gridCol w="1757375">
                  <a:extLst>
                    <a:ext uri="{9D8B030D-6E8A-4147-A177-3AD203B41FA5}">
                      <a16:colId xmlns:a16="http://schemas.microsoft.com/office/drawing/2014/main" xmlns="" val="20002"/>
                    </a:ext>
                  </a:extLst>
                </a:gridCol>
                <a:gridCol w="1757375">
                  <a:extLst>
                    <a:ext uri="{9D8B030D-6E8A-4147-A177-3AD203B41FA5}">
                      <a16:colId xmlns:a16="http://schemas.microsoft.com/office/drawing/2014/main" xmlns="" val="20003"/>
                    </a:ext>
                  </a:extLst>
                </a:gridCol>
                <a:gridCol w="1900250">
                  <a:extLst>
                    <a:ext uri="{9D8B030D-6E8A-4147-A177-3AD203B41FA5}">
                      <a16:colId xmlns:a16="http://schemas.microsoft.com/office/drawing/2014/main" xmlns="" val="20004"/>
                    </a:ext>
                  </a:extLst>
                </a:gridCol>
              </a:tblGrid>
              <a:tr h="1708481">
                <a:tc>
                  <a:txBody>
                    <a:bodyPr/>
                    <a:lstStyle/>
                    <a:p>
                      <a:r>
                        <a:rPr lang="ru-RU" dirty="0"/>
                        <a:t>ФИЛОСОФСКИЕ</a:t>
                      </a:r>
                    </a:p>
                    <a:p>
                      <a:r>
                        <a:rPr lang="ru-RU" dirty="0"/>
                        <a:t>(вопросы</a:t>
                      </a:r>
                      <a:r>
                        <a:rPr lang="ru-RU" baseline="0" dirty="0"/>
                        <a:t> развития общества, природы, человека)</a:t>
                      </a:r>
                      <a:endParaRPr lang="ru-RU" dirty="0"/>
                    </a:p>
                  </a:txBody>
                  <a:tcPr/>
                </a:tc>
                <a:tc>
                  <a:txBody>
                    <a:bodyPr/>
                    <a:lstStyle/>
                    <a:p>
                      <a:r>
                        <a:rPr lang="ru-RU" dirty="0"/>
                        <a:t>СОЦИАЛЬНЫЕ</a:t>
                      </a:r>
                      <a:r>
                        <a:rPr lang="ru-RU" baseline="0" dirty="0"/>
                        <a:t> </a:t>
                      </a:r>
                    </a:p>
                    <a:p>
                      <a:r>
                        <a:rPr lang="ru-RU" baseline="0" dirty="0"/>
                        <a:t>(устройство/жизнь общества)</a:t>
                      </a:r>
                      <a:endParaRPr lang="ru-RU" dirty="0"/>
                    </a:p>
                  </a:txBody>
                  <a:tcPr/>
                </a:tc>
                <a:tc>
                  <a:txBody>
                    <a:bodyPr/>
                    <a:lstStyle/>
                    <a:p>
                      <a:r>
                        <a:rPr lang="ru-RU" dirty="0"/>
                        <a:t>НРАВСТВЕННЫЕ (духовная жизнь , взаимоотношения)</a:t>
                      </a:r>
                    </a:p>
                  </a:txBody>
                  <a:tcPr/>
                </a:tc>
                <a:tc>
                  <a:txBody>
                    <a:bodyPr/>
                    <a:lstStyle/>
                    <a:p>
                      <a:r>
                        <a:rPr lang="ru-RU" dirty="0"/>
                        <a:t>ЭКОЛОГИЧЕСКИЕ</a:t>
                      </a:r>
                      <a:r>
                        <a:rPr lang="ru-RU" baseline="0" dirty="0"/>
                        <a:t> (человек и природа)</a:t>
                      </a:r>
                      <a:endParaRPr lang="ru-RU" dirty="0"/>
                    </a:p>
                  </a:txBody>
                  <a:tcPr/>
                </a:tc>
                <a:tc>
                  <a:txBody>
                    <a:bodyPr/>
                    <a:lstStyle/>
                    <a:p>
                      <a:r>
                        <a:rPr lang="ru-RU" dirty="0"/>
                        <a:t>ЭСТЕТИЧЕСКИЕ</a:t>
                      </a:r>
                    </a:p>
                    <a:p>
                      <a:r>
                        <a:rPr lang="ru-RU" dirty="0"/>
                        <a:t>(человек</a:t>
                      </a:r>
                      <a:r>
                        <a:rPr lang="ru-RU" baseline="0" dirty="0"/>
                        <a:t> и искусство)</a:t>
                      </a:r>
                      <a:endParaRPr lang="ru-RU" dirty="0"/>
                    </a:p>
                  </a:txBody>
                  <a:tcPr/>
                </a:tc>
                <a:extLst>
                  <a:ext uri="{0D108BD9-81ED-4DB2-BD59-A6C34878D82A}">
                    <a16:rowId xmlns:a16="http://schemas.microsoft.com/office/drawing/2014/main" xmlns="" val="10000"/>
                  </a:ext>
                </a:extLst>
              </a:tr>
              <a:tr h="2517761">
                <a:tc>
                  <a:txBody>
                    <a:bodyPr/>
                    <a:lstStyle/>
                    <a:p>
                      <a:pPr>
                        <a:buFont typeface="Arial" pitchFamily="34" charset="0"/>
                        <a:buChar char="•"/>
                      </a:pPr>
                      <a:r>
                        <a:rPr lang="ru-RU" dirty="0"/>
                        <a:t>Смысл жизни</a:t>
                      </a:r>
                    </a:p>
                    <a:p>
                      <a:pPr>
                        <a:buFont typeface="Arial" pitchFamily="34" charset="0"/>
                        <a:buChar char="•"/>
                      </a:pPr>
                      <a:r>
                        <a:rPr lang="ru-RU" dirty="0"/>
                        <a:t>Познание</a:t>
                      </a:r>
                      <a:r>
                        <a:rPr lang="ru-RU" baseline="0" dirty="0"/>
                        <a:t> и самопознание</a:t>
                      </a:r>
                    </a:p>
                    <a:p>
                      <a:pPr>
                        <a:buFont typeface="Arial" pitchFamily="34" charset="0"/>
                        <a:buChar char="•"/>
                      </a:pPr>
                      <a:r>
                        <a:rPr lang="ru-RU" baseline="0" dirty="0"/>
                        <a:t>Свобода</a:t>
                      </a:r>
                    </a:p>
                    <a:p>
                      <a:pPr>
                        <a:buFont typeface="Arial" pitchFamily="34" charset="0"/>
                        <a:buChar char="•"/>
                      </a:pPr>
                      <a:r>
                        <a:rPr lang="ru-RU" baseline="0" dirty="0"/>
                        <a:t>Ответственность</a:t>
                      </a:r>
                    </a:p>
                    <a:p>
                      <a:pPr>
                        <a:buFont typeface="Arial" pitchFamily="34" charset="0"/>
                        <a:buChar char="•"/>
                      </a:pPr>
                      <a:r>
                        <a:rPr lang="ru-RU" baseline="0" dirty="0"/>
                        <a:t>Человек и история/культура</a:t>
                      </a:r>
                      <a:endParaRPr lang="ru-RU" dirty="0"/>
                    </a:p>
                  </a:txBody>
                  <a:tcPr/>
                </a:tc>
                <a:tc>
                  <a:txBody>
                    <a:bodyPr/>
                    <a:lstStyle/>
                    <a:p>
                      <a:pPr>
                        <a:buFont typeface="Arial" pitchFamily="34" charset="0"/>
                        <a:buChar char="•"/>
                      </a:pPr>
                      <a:r>
                        <a:rPr lang="ru-RU" dirty="0"/>
                        <a:t>Социальная несправедливость</a:t>
                      </a:r>
                    </a:p>
                    <a:p>
                      <a:pPr>
                        <a:buFont typeface="Arial" pitchFamily="34" charset="0"/>
                        <a:buChar char="•"/>
                      </a:pPr>
                      <a:r>
                        <a:rPr lang="ru-RU" dirty="0"/>
                        <a:t>Соблюдение прав человека</a:t>
                      </a:r>
                    </a:p>
                    <a:p>
                      <a:pPr>
                        <a:buFont typeface="Arial" pitchFamily="34" charset="0"/>
                        <a:buChar char="•"/>
                      </a:pPr>
                      <a:r>
                        <a:rPr lang="ru-RU" dirty="0"/>
                        <a:t>Прогресс</a:t>
                      </a:r>
                      <a:r>
                        <a:rPr lang="ru-RU" baseline="0" dirty="0"/>
                        <a:t> и общество</a:t>
                      </a:r>
                    </a:p>
                    <a:p>
                      <a:pPr>
                        <a:buFont typeface="Arial" pitchFamily="34" charset="0"/>
                        <a:buChar char="•"/>
                      </a:pPr>
                      <a:r>
                        <a:rPr lang="ru-RU" baseline="0" dirty="0"/>
                        <a:t> наука и общество</a:t>
                      </a:r>
                      <a:endParaRPr lang="ru-RU" dirty="0"/>
                    </a:p>
                  </a:txBody>
                  <a:tcPr/>
                </a:tc>
                <a:tc>
                  <a:txBody>
                    <a:bodyPr/>
                    <a:lstStyle/>
                    <a:p>
                      <a:pPr>
                        <a:buFont typeface="Arial" pitchFamily="34" charset="0"/>
                        <a:buChar char="•"/>
                      </a:pPr>
                      <a:r>
                        <a:rPr lang="ru-RU" dirty="0"/>
                        <a:t>Эгоизм/гуманизм</a:t>
                      </a:r>
                    </a:p>
                    <a:p>
                      <a:pPr>
                        <a:buFont typeface="Arial" pitchFamily="34" charset="0"/>
                        <a:buChar char="•"/>
                      </a:pPr>
                      <a:r>
                        <a:rPr lang="ru-RU" dirty="0"/>
                        <a:t>Доброта</a:t>
                      </a:r>
                      <a:r>
                        <a:rPr lang="ru-RU" baseline="0" dirty="0"/>
                        <a:t> и жестокость</a:t>
                      </a:r>
                    </a:p>
                    <a:p>
                      <a:pPr>
                        <a:buFont typeface="Arial" pitchFamily="34" charset="0"/>
                        <a:buChar char="•"/>
                      </a:pPr>
                      <a:r>
                        <a:rPr lang="ru-RU" baseline="0" dirty="0"/>
                        <a:t>Духовность и </a:t>
                      </a:r>
                      <a:r>
                        <a:rPr lang="ru-RU" baseline="0" dirty="0" err="1"/>
                        <a:t>бездуховность</a:t>
                      </a:r>
                      <a:endParaRPr lang="ru-RU" baseline="0" dirty="0"/>
                    </a:p>
                    <a:p>
                      <a:pPr>
                        <a:buFont typeface="Arial" pitchFamily="34" charset="0"/>
                        <a:buChar char="•"/>
                      </a:pPr>
                      <a:r>
                        <a:rPr lang="ru-RU" baseline="0" dirty="0"/>
                        <a:t>Честь и бесчестие</a:t>
                      </a:r>
                    </a:p>
                    <a:p>
                      <a:pPr>
                        <a:buFont typeface="Arial" pitchFamily="34" charset="0"/>
                        <a:buChar char="•"/>
                      </a:pPr>
                      <a:r>
                        <a:rPr lang="ru-RU" baseline="0" dirty="0"/>
                        <a:t>Дружба и предательство</a:t>
                      </a:r>
                      <a:endParaRPr lang="ru-RU" dirty="0"/>
                    </a:p>
                  </a:txBody>
                  <a:tcPr/>
                </a:tc>
                <a:tc>
                  <a:txBody>
                    <a:bodyPr/>
                    <a:lstStyle/>
                    <a:p>
                      <a:pPr>
                        <a:buFont typeface="Arial" pitchFamily="34" charset="0"/>
                        <a:buChar char="•"/>
                      </a:pPr>
                      <a:r>
                        <a:rPr lang="ru-RU" dirty="0"/>
                        <a:t>Глобальные экологические проблемы</a:t>
                      </a:r>
                    </a:p>
                    <a:p>
                      <a:pPr>
                        <a:buFont typeface="Arial" pitchFamily="34" charset="0"/>
                        <a:buChar char="•"/>
                      </a:pPr>
                      <a:r>
                        <a:rPr lang="ru-RU" dirty="0"/>
                        <a:t>Потребительское отношение к природе</a:t>
                      </a:r>
                    </a:p>
                    <a:p>
                      <a:pPr>
                        <a:buFont typeface="Arial" pitchFamily="34" charset="0"/>
                        <a:buChar char="•"/>
                      </a:pPr>
                      <a:r>
                        <a:rPr lang="ru-RU" dirty="0"/>
                        <a:t>Экология языка!</a:t>
                      </a:r>
                    </a:p>
                  </a:txBody>
                  <a:tcPr/>
                </a:tc>
                <a:tc>
                  <a:txBody>
                    <a:bodyPr/>
                    <a:lstStyle/>
                    <a:p>
                      <a:pPr>
                        <a:buFont typeface="Arial" pitchFamily="34" charset="0"/>
                        <a:buChar char="•"/>
                      </a:pPr>
                      <a:r>
                        <a:rPr lang="ru-RU" dirty="0"/>
                        <a:t>Воспитание эстетического вкуса</a:t>
                      </a:r>
                    </a:p>
                    <a:p>
                      <a:pPr>
                        <a:buFont typeface="Arial" pitchFamily="34" charset="0"/>
                        <a:buChar char="•"/>
                      </a:pPr>
                      <a:r>
                        <a:rPr lang="ru-RU" dirty="0"/>
                        <a:t>Духовность</a:t>
                      </a:r>
                      <a:r>
                        <a:rPr lang="ru-RU" baseline="0" dirty="0"/>
                        <a:t> в искусстве</a:t>
                      </a:r>
                    </a:p>
                    <a:p>
                      <a:pPr>
                        <a:buFont typeface="Arial" pitchFamily="34" charset="0"/>
                        <a:buChar char="•"/>
                      </a:pPr>
                      <a:r>
                        <a:rPr lang="ru-RU" baseline="0" dirty="0"/>
                        <a:t>Роль чтения в жизни человека</a:t>
                      </a:r>
                    </a:p>
                    <a:p>
                      <a:pPr>
                        <a:buFont typeface="Arial" pitchFamily="34" charset="0"/>
                        <a:buChar char="•"/>
                      </a:pPr>
                      <a:r>
                        <a:rPr lang="ru-RU" baseline="0" dirty="0"/>
                        <a:t>Массовая культура/телевидение/Интернет</a:t>
                      </a:r>
                      <a:endParaRPr lang="ru-RU" dirty="0"/>
                    </a:p>
                  </a:txBody>
                  <a:tcPr/>
                </a:tc>
                <a:extLst>
                  <a:ext uri="{0D108BD9-81ED-4DB2-BD59-A6C34878D82A}">
                    <a16:rowId xmlns:a16="http://schemas.microsoft.com/office/drawing/2014/main" xmlns="" val="10001"/>
                  </a:ext>
                </a:extLst>
              </a:tr>
            </a:tbl>
          </a:graphicData>
        </a:graphic>
      </p:graphicFrame>
      <p:sp>
        <p:nvSpPr>
          <p:cNvPr id="3" name="Прямоугольник 2"/>
          <p:cNvSpPr/>
          <p:nvPr/>
        </p:nvSpPr>
        <p:spPr>
          <a:xfrm>
            <a:off x="2214546" y="0"/>
            <a:ext cx="5143536" cy="954107"/>
          </a:xfrm>
          <a:prstGeom prst="rect">
            <a:avLst/>
          </a:prstGeom>
        </p:spPr>
        <p:txBody>
          <a:bodyPr wrap="square">
            <a:spAutoFit/>
          </a:bodyPr>
          <a:lstStyle/>
          <a:p>
            <a:pPr algn="ctr"/>
            <a:r>
              <a:rPr lang="ru-RU" sz="2800" b="1" i="1" dirty="0">
                <a:solidFill>
                  <a:srgbClr val="C00000"/>
                </a:solidFill>
              </a:rPr>
              <a:t>Разновидности проблем в тексте:</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034" y="642918"/>
            <a:ext cx="1627221" cy="12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357422" y="357166"/>
            <a:ext cx="6000792" cy="1754326"/>
          </a:xfrm>
          <a:prstGeom prst="rect">
            <a:avLst/>
          </a:prstGeom>
          <a:noFill/>
        </p:spPr>
        <p:txBody>
          <a:bodyPr wrap="square" rtlCol="0">
            <a:spAutoFit/>
          </a:bodyPr>
          <a:lstStyle/>
          <a:p>
            <a:r>
              <a:rPr lang="ru-RU" dirty="0"/>
              <a:t>Часто в тексте </a:t>
            </a:r>
            <a:r>
              <a:rPr lang="ru-RU" b="1" dirty="0">
                <a:solidFill>
                  <a:srgbClr val="FF0000"/>
                </a:solidFill>
              </a:rPr>
              <a:t>можно обнаружить 2-3 проблемы</a:t>
            </a:r>
            <a:r>
              <a:rPr lang="ru-RU" dirty="0"/>
              <a:t>, каждая из которых может стать основой для написания сочинения. Вам нужно выбрать только одну! проблему. Как ее выбрать? Задайте себе 2 вопроса, которые вам помогут:</a:t>
            </a:r>
          </a:p>
          <a:p>
            <a:pPr>
              <a:buFont typeface="Arial" pitchFamily="34" charset="0"/>
              <a:buChar char="•"/>
            </a:pPr>
            <a:r>
              <a:rPr lang="ru-RU" dirty="0"/>
              <a:t> Какая проблема находится в центре внимания автора?</a:t>
            </a:r>
          </a:p>
          <a:p>
            <a:pPr>
              <a:buFont typeface="Arial" pitchFamily="34" charset="0"/>
              <a:buChar char="•"/>
            </a:pPr>
            <a:r>
              <a:rPr lang="ru-RU" dirty="0"/>
              <a:t>К какой проблеме проще подобрать весомые аргументы?</a:t>
            </a:r>
          </a:p>
        </p:txBody>
      </p:sp>
      <p:sp>
        <p:nvSpPr>
          <p:cNvPr id="5" name="TextBox 4"/>
          <p:cNvSpPr txBox="1"/>
          <p:nvPr/>
        </p:nvSpPr>
        <p:spPr>
          <a:xfrm>
            <a:off x="357158" y="2143116"/>
            <a:ext cx="8143932" cy="5078313"/>
          </a:xfrm>
          <a:prstGeom prst="rect">
            <a:avLst/>
          </a:prstGeom>
          <a:noFill/>
        </p:spPr>
        <p:txBody>
          <a:bodyPr wrap="square" rtlCol="0">
            <a:spAutoFit/>
          </a:bodyPr>
          <a:lstStyle/>
          <a:p>
            <a:r>
              <a:rPr lang="ru-RU" dirty="0"/>
              <a:t>СПОСОБЫ ФОРМУЛИРОВАНИЯ ПРОБЛЕМЫ:</a:t>
            </a:r>
          </a:p>
          <a:p>
            <a:pPr marL="342900" indent="-342900">
              <a:buAutoNum type="arabicPeriod"/>
            </a:pPr>
            <a:r>
              <a:rPr lang="ru-RU" dirty="0">
                <a:solidFill>
                  <a:srgbClr val="FF0000"/>
                </a:solidFill>
              </a:rPr>
              <a:t>Формулируем самостоятельно</a:t>
            </a:r>
            <a:r>
              <a:rPr lang="ru-RU" dirty="0"/>
              <a:t>:  ПРОБЛЕМА + СУЩЕСТВИТЕЛЬНОЕ В РОДИТЕЛЬНОМ ПАДЕЖЕ («Автор поднимает проблему совести», «Автор предлагает нам задуматься над проблемой свободы выбора человека», «В центре внимания автора проблема духовного совершенствования человека».</a:t>
            </a:r>
          </a:p>
          <a:p>
            <a:pPr marL="342900" indent="-342900">
              <a:buAutoNum type="arabicPeriod"/>
            </a:pPr>
            <a:r>
              <a:rPr lang="ru-RU" dirty="0">
                <a:solidFill>
                  <a:srgbClr val="FF0000"/>
                </a:solidFill>
              </a:rPr>
              <a:t>Формулируем самостоятельно: </a:t>
            </a:r>
            <a:r>
              <a:rPr lang="ru-RU" dirty="0"/>
              <a:t>С ПОМОЩЬЮ ВОПРОСИТЕЛЬНЫХ ПРЕДЛОЖЕНИЙ: «Может ли отдельная личность влиять на ход истории? Такова проблема, которая привлекла внимание автора»; «Автор размышляет над судьбой родного языка и предлагает своим читателям задуматься над следующей проблемой: в чем опасность распространения жаргонных слов?</a:t>
            </a:r>
          </a:p>
          <a:p>
            <a:pPr marL="342900" indent="-342900">
              <a:buAutoNum type="arabicPeriod"/>
            </a:pPr>
            <a:r>
              <a:rPr lang="ru-RU" dirty="0">
                <a:solidFill>
                  <a:srgbClr val="FF0000"/>
                </a:solidFill>
              </a:rPr>
              <a:t>Цитируем (если авторская формулировка проблемы уже есть в тексте): </a:t>
            </a:r>
            <a:r>
              <a:rPr lang="ru-RU" dirty="0"/>
              <a:t>«Почему телевизор вытесняет книгу?» – таким вопросом начинает свой текст Д.С. Лихачев.</a:t>
            </a:r>
          </a:p>
          <a:p>
            <a:pPr marL="342900" indent="-342900"/>
            <a:r>
              <a:rPr lang="ru-RU" dirty="0">
                <a:solidFill>
                  <a:srgbClr val="FF0000"/>
                </a:solidFill>
              </a:rPr>
              <a:t>Не нужно формулировать проблему, используя несколько существительных подряд! (проблема донесения смысла публичного выступления…)</a:t>
            </a:r>
          </a:p>
          <a:p>
            <a:pPr marL="342900" indent="-342900" algn="ctr"/>
            <a:r>
              <a:rPr lang="ru-RU" b="1" dirty="0">
                <a:solidFill>
                  <a:srgbClr val="FF0000"/>
                </a:solidFill>
              </a:rPr>
              <a:t>Лучше выбирать второй способ формулирования проблемы </a:t>
            </a:r>
          </a:p>
          <a:p>
            <a:pPr marL="342900" indent="-342900" algn="ctr"/>
            <a:r>
              <a:rPr lang="ru-RU" b="1" dirty="0">
                <a:solidFill>
                  <a:srgbClr val="FF0000"/>
                </a:solidFill>
              </a:rPr>
              <a:t>(вопросительное предложение). </a:t>
            </a:r>
          </a:p>
          <a:p>
            <a:pPr marL="342900" indent="-342900">
              <a:buAutoNum type="arabicPeriod"/>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66" y="428604"/>
            <a:ext cx="5545364" cy="461665"/>
          </a:xfrm>
          <a:prstGeom prst="rect">
            <a:avLst/>
          </a:prstGeom>
          <a:noFill/>
        </p:spPr>
        <p:txBody>
          <a:bodyPr wrap="none" rtlCol="0">
            <a:spAutoFit/>
          </a:bodyPr>
          <a:lstStyle/>
          <a:p>
            <a:r>
              <a:rPr lang="ru-RU" sz="2400" b="1" dirty="0">
                <a:solidFill>
                  <a:srgbClr val="FF0000"/>
                </a:solidFill>
              </a:rPr>
              <a:t>Клише для формулирования проблемы</a:t>
            </a:r>
          </a:p>
        </p:txBody>
      </p:sp>
      <p:sp>
        <p:nvSpPr>
          <p:cNvPr id="3" name="TextBox 2"/>
          <p:cNvSpPr txBox="1"/>
          <p:nvPr/>
        </p:nvSpPr>
        <p:spPr>
          <a:xfrm>
            <a:off x="500034" y="1214422"/>
            <a:ext cx="8001056" cy="4401205"/>
          </a:xfrm>
          <a:prstGeom prst="rect">
            <a:avLst/>
          </a:prstGeom>
          <a:noFill/>
        </p:spPr>
        <p:txBody>
          <a:bodyPr wrap="square" rtlCol="0">
            <a:spAutoFit/>
          </a:bodyPr>
          <a:lstStyle/>
          <a:p>
            <a:r>
              <a:rPr lang="ru-RU" sz="2800" b="1" i="1" dirty="0"/>
              <a:t>Автор размышляет о проблеме…</a:t>
            </a:r>
          </a:p>
          <a:p>
            <a:r>
              <a:rPr lang="ru-RU" sz="2800" b="1" i="1" dirty="0"/>
              <a:t>Автор текста поднимает проблему…</a:t>
            </a:r>
          </a:p>
          <a:p>
            <a:r>
              <a:rPr lang="ru-RU" sz="2800" b="1" i="1" dirty="0"/>
              <a:t>В центре внимания автора проблема….</a:t>
            </a:r>
          </a:p>
          <a:p>
            <a:r>
              <a:rPr lang="ru-RU" sz="2800" b="1" i="1" dirty="0"/>
              <a:t>В тексте ФИ автора поднимается проблема…</a:t>
            </a:r>
          </a:p>
          <a:p>
            <a:r>
              <a:rPr lang="ru-RU" sz="2800" b="1" i="1" dirty="0"/>
              <a:t>Предложенный для анализа текст ФИ автора посвящен проблеме…</a:t>
            </a:r>
          </a:p>
          <a:p>
            <a:r>
              <a:rPr lang="ru-RU" sz="2800" b="1" i="1" dirty="0"/>
              <a:t>ФИ автора предлагает своим читателям задуматься над проблемой…</a:t>
            </a:r>
          </a:p>
          <a:p>
            <a:r>
              <a:rPr lang="ru-RU" sz="2800" b="1" i="1" dirty="0"/>
              <a:t>Как (зачем, почему)? Именно над этим </a:t>
            </a:r>
            <a:r>
              <a:rPr lang="ru-RU" sz="2800" b="1" i="1" u="sng" dirty="0"/>
              <a:t>вопросом</a:t>
            </a:r>
            <a:r>
              <a:rPr lang="ru-RU" sz="2800" b="1" i="1" dirty="0"/>
              <a:t> задумывается автор текста…</a:t>
            </a:r>
          </a:p>
        </p:txBody>
      </p:sp>
      <p:sp>
        <p:nvSpPr>
          <p:cNvPr id="4" name="TextBox 3"/>
          <p:cNvSpPr txBox="1"/>
          <p:nvPr/>
        </p:nvSpPr>
        <p:spPr>
          <a:xfrm>
            <a:off x="2857488" y="5929330"/>
            <a:ext cx="3745064" cy="707886"/>
          </a:xfrm>
          <a:prstGeom prst="rect">
            <a:avLst/>
          </a:prstGeom>
          <a:ln w="76200"/>
        </p:spPr>
        <p:style>
          <a:lnRef idx="2">
            <a:schemeClr val="accent2"/>
          </a:lnRef>
          <a:fillRef idx="1">
            <a:schemeClr val="lt1"/>
          </a:fillRef>
          <a:effectRef idx="0">
            <a:schemeClr val="accent2"/>
          </a:effectRef>
          <a:fontRef idx="minor">
            <a:schemeClr val="dk1"/>
          </a:fontRef>
        </p:style>
        <p:txBody>
          <a:bodyPr wrap="none" rtlCol="0">
            <a:spAutoFit/>
          </a:bodyPr>
          <a:lstStyle/>
          <a:p>
            <a:r>
              <a:rPr lang="ru-RU" sz="2000" dirty="0"/>
              <a:t>Проблема (чего?) смысла жизни</a:t>
            </a:r>
          </a:p>
          <a:p>
            <a:r>
              <a:rPr lang="ru-RU" sz="2000" dirty="0"/>
              <a:t>Вопрос (о чем?) о смысле жизни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srcRect l="18522" t="27562" r="16984" b="4822"/>
          <a:stretch/>
        </p:blipFill>
        <p:spPr bwMode="auto">
          <a:xfrm>
            <a:off x="357158" y="1268760"/>
            <a:ext cx="8391306" cy="4946322"/>
          </a:xfrm>
          <a:prstGeom prst="rect">
            <a:avLst/>
          </a:prstGeom>
          <a:noFill/>
          <a:ln w="9525">
            <a:noFill/>
            <a:miter lim="800000"/>
            <a:headEnd/>
            <a:tailEnd/>
          </a:ln>
          <a:effectLst/>
        </p:spPr>
      </p:pic>
      <p:sp>
        <p:nvSpPr>
          <p:cNvPr id="2" name="TextBox 1">
            <a:extLst>
              <a:ext uri="{FF2B5EF4-FFF2-40B4-BE49-F238E27FC236}">
                <a16:creationId xmlns:a16="http://schemas.microsoft.com/office/drawing/2014/main" xmlns="" id="{3A80C426-0D09-4E9A-97F5-AA1B21BD0399}"/>
              </a:ext>
            </a:extLst>
          </p:cNvPr>
          <p:cNvSpPr txBox="1"/>
          <p:nvPr/>
        </p:nvSpPr>
        <p:spPr>
          <a:xfrm>
            <a:off x="1331640" y="642918"/>
            <a:ext cx="7159589" cy="461665"/>
          </a:xfrm>
          <a:prstGeom prst="rect">
            <a:avLst/>
          </a:prstGeom>
          <a:noFill/>
        </p:spPr>
        <p:txBody>
          <a:bodyPr wrap="none" rtlCol="0">
            <a:spAutoFit/>
          </a:bodyPr>
          <a:lstStyle/>
          <a:p>
            <a:r>
              <a:rPr lang="ru-RU" sz="2400" b="1" dirty="0"/>
              <a:t>Слова-помощники для формулирования проблемы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srcRect l="15374" t="21484" r="19579" b="11868"/>
          <a:stretch/>
        </p:blipFill>
        <p:spPr bwMode="auto">
          <a:xfrm>
            <a:off x="357126" y="785794"/>
            <a:ext cx="8463346" cy="4875454"/>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478" t="18788" r="37272" b="23232"/>
          <a:stretch/>
        </p:blipFill>
        <p:spPr bwMode="auto">
          <a:xfrm>
            <a:off x="971600" y="116632"/>
            <a:ext cx="7416824" cy="546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15617" y="5877272"/>
            <a:ext cx="7814102"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a:t>Комментарий – это отклик автора сочинения на прочитанный текст.  Покажите ход мысли автора, как именно он раскрывает сформулированную проблему, подводя читателя к определенному выводу.</a:t>
            </a:r>
          </a:p>
        </p:txBody>
      </p:sp>
    </p:spTree>
    <p:extLst>
      <p:ext uri="{BB962C8B-B14F-4D97-AF65-F5344CB8AC3E}">
        <p14:creationId xmlns:p14="http://schemas.microsoft.com/office/powerpoint/2010/main" val="183534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9" y="692696"/>
            <a:ext cx="7488832" cy="1754326"/>
          </a:xfrm>
          <a:prstGeom prst="rect">
            <a:avLst/>
          </a:prstGeom>
          <a:noFill/>
        </p:spPr>
        <p:txBody>
          <a:bodyPr wrap="square" rtlCol="0">
            <a:spAutoFit/>
          </a:bodyPr>
          <a:lstStyle/>
          <a:p>
            <a:r>
              <a:rPr lang="ru-RU" dirty="0"/>
              <a:t>Читая текст, </a:t>
            </a:r>
            <a:r>
              <a:rPr lang="ru-RU" dirty="0" err="1"/>
              <a:t>связывем</a:t>
            </a:r>
            <a:r>
              <a:rPr lang="ru-RU" dirty="0"/>
              <a:t> его с проблемой, которую Вы обозначили, находим в тексте </a:t>
            </a:r>
            <a:r>
              <a:rPr lang="ru-RU" b="1" dirty="0"/>
              <a:t>2 примера-иллюстрации </a:t>
            </a:r>
            <a:r>
              <a:rPr lang="ru-RU" u="sng" dirty="0"/>
              <a:t>из прочитанного текста </a:t>
            </a:r>
            <a:r>
              <a:rPr lang="ru-RU" dirty="0"/>
              <a:t>, важных для понимания проблемы текста и в комментарии </a:t>
            </a:r>
            <a:r>
              <a:rPr lang="ru-RU" b="1" dirty="0"/>
              <a:t>поясняем значение этих примеров</a:t>
            </a:r>
            <a:r>
              <a:rPr lang="ru-RU" dirty="0"/>
              <a:t> и </a:t>
            </a:r>
            <a:r>
              <a:rPr lang="ru-RU" b="1" dirty="0"/>
              <a:t>анализируем смысловую связь </a:t>
            </a:r>
            <a:r>
              <a:rPr lang="ru-RU" dirty="0"/>
              <a:t>между ними. Задача комментария (в конце) связать проблему с </a:t>
            </a:r>
            <a:r>
              <a:rPr lang="ru-RU" b="1" dirty="0"/>
              <a:t>позицией автора</a:t>
            </a:r>
            <a:r>
              <a:rPr lang="ru-RU" dirty="0"/>
              <a:t>.</a:t>
            </a:r>
          </a:p>
          <a:p>
            <a:endParaRPr lang="ru-R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9" y="2204864"/>
            <a:ext cx="1627221" cy="12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670830" y="2276872"/>
            <a:ext cx="5688633"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a:t>Позиция автора может быть словесно в тексте не выражена, тогда Вам необходимо внимательно читая текст, обнаружить эту позицию. Вы должны понимать в таком случае, что автор что-то пытался сказать, зашифровать свою мысль для читателя, а в</a:t>
            </a:r>
          </a:p>
          <a:p>
            <a:r>
              <a:rPr lang="ru-RU" dirty="0"/>
              <a:t>Вам ее нужно расшифровать!</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0152" y="4437112"/>
            <a:ext cx="997848" cy="1479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53321" y="4992184"/>
            <a:ext cx="6796348" cy="369332"/>
          </a:xfrm>
          <a:prstGeom prst="rect">
            <a:avLst/>
          </a:prstGeom>
          <a:noFill/>
        </p:spPr>
        <p:txBody>
          <a:bodyPr wrap="none" rtlCol="0">
            <a:spAutoFit/>
          </a:bodyPr>
          <a:lstStyle/>
          <a:p>
            <a:r>
              <a:rPr lang="ru-RU" b="1" i="1" dirty="0"/>
              <a:t>Автор идет от мысли к слову, а читатель – от слова к мысли!</a:t>
            </a:r>
          </a:p>
        </p:txBody>
      </p:sp>
    </p:spTree>
    <p:extLst>
      <p:ext uri="{BB962C8B-B14F-4D97-AF65-F5344CB8AC3E}">
        <p14:creationId xmlns:p14="http://schemas.microsoft.com/office/powerpoint/2010/main" val="4132997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42910" y="428604"/>
            <a:ext cx="8286808" cy="5940088"/>
          </a:xfrm>
          <a:prstGeom prst="rect">
            <a:avLst/>
          </a:prstGeom>
        </p:spPr>
        <p:txBody>
          <a:bodyPr wrap="square">
            <a:spAutoFit/>
          </a:bodyPr>
          <a:lstStyle/>
          <a:p>
            <a:pPr algn="ctr"/>
            <a:r>
              <a:rPr lang="ru-RU" sz="2000" b="1" dirty="0"/>
              <a:t>Задание 27</a:t>
            </a:r>
          </a:p>
          <a:p>
            <a:r>
              <a:rPr lang="ru-RU" sz="2000" dirty="0"/>
              <a:t>Напишите сочинение по прочитанному тексту.</a:t>
            </a:r>
          </a:p>
          <a:p>
            <a:r>
              <a:rPr lang="ru-RU" sz="2000" u="sng" dirty="0"/>
              <a:t>Сформулируйте одну из проблем</a:t>
            </a:r>
            <a:r>
              <a:rPr lang="ru-RU" sz="2000" dirty="0"/>
              <a:t>, </a:t>
            </a:r>
            <a:r>
              <a:rPr lang="ru-RU" sz="2000" b="1" dirty="0"/>
              <a:t>поставленных автором текста.</a:t>
            </a:r>
          </a:p>
          <a:p>
            <a:r>
              <a:rPr lang="ru-RU" sz="2000" u="sng" dirty="0"/>
              <a:t>Прокомментируйте сформулированную проблему</a:t>
            </a:r>
            <a:r>
              <a:rPr lang="ru-RU" sz="2000" dirty="0"/>
              <a:t>. Включите в комментарий</a:t>
            </a:r>
          </a:p>
          <a:p>
            <a:r>
              <a:rPr lang="ru-RU" sz="2000" b="1" dirty="0"/>
              <a:t>два примера-иллюстрации </a:t>
            </a:r>
            <a:r>
              <a:rPr lang="ru-RU" sz="2000" dirty="0"/>
              <a:t>из прочитанного текста, которые </a:t>
            </a:r>
            <a:r>
              <a:rPr lang="ru-RU" sz="2000" b="1" dirty="0"/>
              <a:t>важны </a:t>
            </a:r>
            <a:r>
              <a:rPr lang="ru-RU" sz="2000" dirty="0"/>
              <a:t>для</a:t>
            </a:r>
          </a:p>
          <a:p>
            <a:r>
              <a:rPr lang="ru-RU" sz="2000" dirty="0"/>
              <a:t>понимания проблемы исходного текста (избегайте чрезмерного</a:t>
            </a:r>
          </a:p>
          <a:p>
            <a:r>
              <a:rPr lang="ru-RU" sz="2000" dirty="0"/>
              <a:t>цитирования). Дайте </a:t>
            </a:r>
            <a:r>
              <a:rPr lang="ru-RU" sz="2000" b="1" dirty="0"/>
              <a:t>пояснение</a:t>
            </a:r>
            <a:r>
              <a:rPr lang="ru-RU" sz="2000" dirty="0"/>
              <a:t> к каждому примеру-иллюстрации.</a:t>
            </a:r>
          </a:p>
          <a:p>
            <a:r>
              <a:rPr lang="ru-RU" sz="2000" b="1" dirty="0"/>
              <a:t>Проанализируйте смысловую связь </a:t>
            </a:r>
            <a:r>
              <a:rPr lang="ru-RU" sz="2000" dirty="0"/>
              <a:t>между примерами-иллюстрациями.</a:t>
            </a:r>
          </a:p>
          <a:p>
            <a:r>
              <a:rPr lang="ru-RU" sz="2000" u="sng" dirty="0"/>
              <a:t>Сформулируйте позицию автора </a:t>
            </a:r>
            <a:r>
              <a:rPr lang="ru-RU" sz="2000" dirty="0"/>
              <a:t>(рассказчика).</a:t>
            </a:r>
          </a:p>
          <a:p>
            <a:r>
              <a:rPr lang="ru-RU" sz="2000" u="sng" dirty="0"/>
              <a:t>Сформулируйте и обоснуйте своё отношение к позиции автора </a:t>
            </a:r>
            <a:r>
              <a:rPr lang="ru-RU" sz="2000" dirty="0"/>
              <a:t>(рассказчика) по проблеме исходного текста.</a:t>
            </a:r>
          </a:p>
          <a:p>
            <a:r>
              <a:rPr lang="ru-RU" sz="2000" dirty="0"/>
              <a:t>Объём сочинения – не менее 150 слов.</a:t>
            </a:r>
          </a:p>
          <a:p>
            <a:r>
              <a:rPr lang="ru-RU" sz="2000" dirty="0"/>
              <a:t>Работа, написанная без опоры на прочитанный текст (не по данному тексту),</a:t>
            </a:r>
          </a:p>
          <a:p>
            <a:r>
              <a:rPr lang="ru-RU" sz="2000" dirty="0"/>
              <a:t>не оценивается. Если сочинение представляет собой пересказанный или</a:t>
            </a:r>
          </a:p>
          <a:p>
            <a:r>
              <a:rPr lang="ru-RU" sz="2000" dirty="0"/>
              <a:t>полностью переписанный исходный текст без каких бы то ни было</a:t>
            </a:r>
          </a:p>
          <a:p>
            <a:r>
              <a:rPr lang="ru-RU" sz="2000" dirty="0"/>
              <a:t>комментариев, то такая работа оценивается 0 баллов.</a:t>
            </a:r>
          </a:p>
          <a:p>
            <a:r>
              <a:rPr lang="ru-RU" sz="2000" dirty="0"/>
              <a:t>Сочинение пишите аккуратно, разборчивым почерком.</a:t>
            </a:r>
          </a:p>
        </p:txBody>
      </p:sp>
    </p:spTree>
    <p:extLst>
      <p:ext uri="{BB962C8B-B14F-4D97-AF65-F5344CB8AC3E}">
        <p14:creationId xmlns:p14="http://schemas.microsoft.com/office/powerpoint/2010/main" val="4105067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589895923"/>
              </p:ext>
            </p:extLst>
          </p:nvPr>
        </p:nvGraphicFramePr>
        <p:xfrm>
          <a:off x="395536" y="188640"/>
          <a:ext cx="8676964" cy="6143662"/>
        </p:xfrm>
        <a:graphic>
          <a:graphicData uri="http://schemas.openxmlformats.org/drawingml/2006/table">
            <a:tbl>
              <a:tblPr firstRow="1" bandRow="1">
                <a:tableStyleId>{5C22544A-7EE6-4342-B048-85BDC9FD1C3A}</a:tableStyleId>
              </a:tblPr>
              <a:tblGrid>
                <a:gridCol w="7928291">
                  <a:extLst>
                    <a:ext uri="{9D8B030D-6E8A-4147-A177-3AD203B41FA5}">
                      <a16:colId xmlns:a16="http://schemas.microsoft.com/office/drawing/2014/main" xmlns="" val="20000"/>
                    </a:ext>
                  </a:extLst>
                </a:gridCol>
                <a:gridCol w="748673">
                  <a:extLst>
                    <a:ext uri="{9D8B030D-6E8A-4147-A177-3AD203B41FA5}">
                      <a16:colId xmlns:a16="http://schemas.microsoft.com/office/drawing/2014/main" xmlns="" val="20001"/>
                    </a:ext>
                  </a:extLst>
                </a:gridCol>
              </a:tblGrid>
              <a:tr h="342902">
                <a:tc>
                  <a:txBody>
                    <a:bodyPr/>
                    <a:lstStyle/>
                    <a:p>
                      <a:endParaRPr lang="ru-RU" dirty="0"/>
                    </a:p>
                  </a:txBody>
                  <a:tcPr/>
                </a:tc>
                <a:tc>
                  <a:txBody>
                    <a:bodyPr/>
                    <a:lstStyle/>
                    <a:p>
                      <a:r>
                        <a:rPr lang="ru-RU" dirty="0"/>
                        <a:t> </a:t>
                      </a:r>
                      <a:r>
                        <a:rPr lang="ru-RU" dirty="0" err="1"/>
                        <a:t>БАЛЛы</a:t>
                      </a:r>
                      <a:endParaRPr lang="ru-RU" dirty="0"/>
                    </a:p>
                  </a:txBody>
                  <a:tcPr/>
                </a:tc>
                <a:extLst>
                  <a:ext uri="{0D108BD9-81ED-4DB2-BD59-A6C34878D82A}">
                    <a16:rowId xmlns:a16="http://schemas.microsoft.com/office/drawing/2014/main" xmlns="" val="10000"/>
                  </a:ext>
                </a:extLst>
              </a:tr>
              <a:tr h="5229262">
                <a:tc>
                  <a:txBody>
                    <a:bodyPr/>
                    <a:lstStyle/>
                    <a:p>
                      <a:r>
                        <a:rPr lang="ru-RU" sz="1800" b="0" i="0" kern="1200" dirty="0">
                          <a:solidFill>
                            <a:schemeClr val="dk1"/>
                          </a:solidFill>
                          <a:effectLst/>
                          <a:latin typeface="+mn-lt"/>
                          <a:ea typeface="+mn-ea"/>
                          <a:cs typeface="+mn-cs"/>
                        </a:rPr>
                        <a:t>Проблема прокомментирована с опорой на исходный текст.</a:t>
                      </a:r>
                    </a:p>
                    <a:p>
                      <a:r>
                        <a:rPr lang="ru-RU" sz="1800" b="0" i="0" kern="1200" dirty="0">
                          <a:solidFill>
                            <a:schemeClr val="dk1"/>
                          </a:solidFill>
                          <a:effectLst/>
                          <a:latin typeface="+mn-lt"/>
                          <a:ea typeface="+mn-ea"/>
                          <a:cs typeface="+mn-cs"/>
                        </a:rPr>
                        <a:t>Приведено не менее </a:t>
                      </a:r>
                      <a:r>
                        <a:rPr lang="ru-RU" sz="1800" b="1" i="0" kern="1200" dirty="0">
                          <a:solidFill>
                            <a:schemeClr val="dk1"/>
                          </a:solidFill>
                          <a:effectLst/>
                          <a:latin typeface="+mn-lt"/>
                          <a:ea typeface="+mn-ea"/>
                          <a:cs typeface="+mn-cs"/>
                        </a:rPr>
                        <a:t>2 примеров-иллюстраций</a:t>
                      </a:r>
                      <a:r>
                        <a:rPr lang="ru-RU" sz="1800" b="0" i="0" kern="1200" dirty="0">
                          <a:solidFill>
                            <a:schemeClr val="dk1"/>
                          </a:solidFill>
                          <a:effectLst/>
                          <a:latin typeface="+mn-lt"/>
                          <a:ea typeface="+mn-ea"/>
                          <a:cs typeface="+mn-cs"/>
                        </a:rPr>
                        <a:t> из прочитанного текста,  важных  для  понимания  проблемы исходного текста. Дано пояснение к каждому из примеров-иллюстраций.</a:t>
                      </a:r>
                    </a:p>
                    <a:p>
                      <a:endParaRPr lang="ru-RU" sz="1800" b="0" i="0" kern="1200" dirty="0">
                        <a:solidFill>
                          <a:schemeClr val="dk1"/>
                        </a:solidFill>
                        <a:effectLst/>
                        <a:latin typeface="+mn-lt"/>
                        <a:ea typeface="+mn-ea"/>
                        <a:cs typeface="+mn-cs"/>
                      </a:endParaRPr>
                    </a:p>
                    <a:p>
                      <a:r>
                        <a:rPr lang="ru-RU" sz="1800" b="0" i="0" kern="1200" dirty="0">
                          <a:solidFill>
                            <a:schemeClr val="dk1"/>
                          </a:solidFill>
                          <a:effectLst/>
                          <a:latin typeface="+mn-lt"/>
                          <a:ea typeface="+mn-ea"/>
                          <a:cs typeface="+mn-cs"/>
                        </a:rPr>
                        <a:t>Смысловая связь между примерами-иллюстрациями не проанализирована или проанализирована неверно (все остальное соответствует требованиям п. 1) </a:t>
                      </a:r>
                    </a:p>
                    <a:p>
                      <a:endParaRPr lang="ru-RU" sz="1800" kern="1200" baseline="0" dirty="0">
                        <a:solidFill>
                          <a:schemeClr val="dk1"/>
                        </a:solidFill>
                        <a:latin typeface="+mn-lt"/>
                        <a:ea typeface="+mn-ea"/>
                        <a:cs typeface="+mn-cs"/>
                      </a:endParaRPr>
                    </a:p>
                    <a:p>
                      <a:r>
                        <a:rPr lang="ru-RU" sz="1800" b="0" i="0" kern="1200" dirty="0">
                          <a:solidFill>
                            <a:schemeClr val="dk1"/>
                          </a:solidFill>
                          <a:effectLst/>
                          <a:latin typeface="+mn-lt"/>
                          <a:ea typeface="+mn-ea"/>
                          <a:cs typeface="+mn-cs"/>
                        </a:rPr>
                        <a:t>Проблема прокомментирована с опорой на исходный текст.</a:t>
                      </a:r>
                    </a:p>
                    <a:p>
                      <a:r>
                        <a:rPr lang="ru-RU" sz="1800" b="0" i="0" kern="1200" dirty="0">
                          <a:solidFill>
                            <a:schemeClr val="dk1"/>
                          </a:solidFill>
                          <a:effectLst/>
                          <a:latin typeface="+mn-lt"/>
                          <a:ea typeface="+mn-ea"/>
                          <a:cs typeface="+mn-cs"/>
                        </a:rPr>
                        <a:t>Приведён </a:t>
                      </a:r>
                      <a:r>
                        <a:rPr lang="ru-RU" sz="1800" b="1" i="0" kern="1200" dirty="0">
                          <a:solidFill>
                            <a:schemeClr val="dk1"/>
                          </a:solidFill>
                          <a:effectLst/>
                          <a:latin typeface="+mn-lt"/>
                          <a:ea typeface="+mn-ea"/>
                          <a:cs typeface="+mn-cs"/>
                        </a:rPr>
                        <a:t>1 пример-иллюстрация </a:t>
                      </a:r>
                      <a:r>
                        <a:rPr lang="ru-RU" sz="1800" b="0" i="0" kern="1200" dirty="0">
                          <a:solidFill>
                            <a:schemeClr val="dk1"/>
                          </a:solidFill>
                          <a:effectLst/>
                          <a:latin typeface="+mn-lt"/>
                          <a:ea typeface="+mn-ea"/>
                          <a:cs typeface="+mn-cs"/>
                        </a:rPr>
                        <a:t>из прочитанного текста, важный для понимания проблемы исходного текста. Дано пояснение к этому примеру-иллюстрации</a:t>
                      </a:r>
                    </a:p>
                    <a:p>
                      <a:endParaRPr lang="ru-RU" sz="1800" kern="1200" baseline="0" dirty="0">
                        <a:solidFill>
                          <a:schemeClr val="dk1"/>
                        </a:solidFill>
                        <a:latin typeface="+mn-lt"/>
                        <a:ea typeface="+mn-ea"/>
                        <a:cs typeface="+mn-cs"/>
                      </a:endParaRPr>
                    </a:p>
                    <a:p>
                      <a:endParaRPr lang="ru-RU" sz="1800" kern="1200" baseline="0" dirty="0">
                        <a:solidFill>
                          <a:schemeClr val="dk1"/>
                        </a:solidFill>
                        <a:latin typeface="+mn-lt"/>
                        <a:ea typeface="+mn-ea"/>
                        <a:cs typeface="+mn-cs"/>
                      </a:endParaRPr>
                    </a:p>
                  </a:txBody>
                  <a:tcPr/>
                </a:tc>
                <a:tc>
                  <a:txBody>
                    <a:bodyPr/>
                    <a:lstStyle/>
                    <a:p>
                      <a:endParaRPr lang="ru-RU" dirty="0"/>
                    </a:p>
                    <a:p>
                      <a:endParaRPr lang="ru-RU" dirty="0"/>
                    </a:p>
                    <a:p>
                      <a:endParaRPr lang="ru-RU" dirty="0"/>
                    </a:p>
                    <a:p>
                      <a:r>
                        <a:rPr lang="ru-RU" dirty="0"/>
                        <a:t>3</a:t>
                      </a:r>
                    </a:p>
                    <a:p>
                      <a:endParaRPr lang="ru-RU" dirty="0"/>
                    </a:p>
                    <a:p>
                      <a:endParaRPr lang="ru-RU" dirty="0"/>
                    </a:p>
                    <a:p>
                      <a:endParaRPr lang="ru-RU" dirty="0"/>
                    </a:p>
                    <a:p>
                      <a:r>
                        <a:rPr lang="ru-RU" dirty="0"/>
                        <a:t>2</a:t>
                      </a:r>
                    </a:p>
                    <a:p>
                      <a:endParaRPr lang="ru-RU" dirty="0"/>
                    </a:p>
                    <a:p>
                      <a:endParaRPr lang="ru-RU" dirty="0"/>
                    </a:p>
                    <a:p>
                      <a:r>
                        <a:rPr lang="ru-RU" dirty="0"/>
                        <a:t>1</a:t>
                      </a:r>
                    </a:p>
                    <a:p>
                      <a:endParaRPr lang="ru-RU" dirty="0"/>
                    </a:p>
                    <a:p>
                      <a:endParaRPr lang="ru-RU" dirty="0"/>
                    </a:p>
                    <a:p>
                      <a:endParaRPr lang="ru-RU" dirty="0"/>
                    </a:p>
                  </a:txBody>
                  <a:tcPr/>
                </a:tc>
                <a:extLst>
                  <a:ext uri="{0D108BD9-81ED-4DB2-BD59-A6C34878D82A}">
                    <a16:rowId xmlns:a16="http://schemas.microsoft.com/office/drawing/2014/main" xmlns="" val="10001"/>
                  </a:ext>
                </a:extLst>
              </a:tr>
            </a:tbl>
          </a:graphicData>
        </a:graphic>
      </p:graphicFrame>
      <p:sp>
        <p:nvSpPr>
          <p:cNvPr id="4" name="TextBox 3"/>
          <p:cNvSpPr txBox="1"/>
          <p:nvPr/>
        </p:nvSpPr>
        <p:spPr>
          <a:xfrm>
            <a:off x="1115616" y="97731"/>
            <a:ext cx="7200800" cy="923330"/>
          </a:xfrm>
          <a:prstGeom prst="rect">
            <a:avLst/>
          </a:prstGeom>
          <a:noFill/>
        </p:spPr>
        <p:txBody>
          <a:bodyPr wrap="square" rtlCol="0">
            <a:spAutoFit/>
          </a:bodyPr>
          <a:lstStyle/>
          <a:p>
            <a:pPr algn="ctr"/>
            <a:r>
              <a:rPr lang="ru-RU" dirty="0"/>
              <a:t>РАСПРЕДЕЛЕНИЕ БАЛЛОВ ЗА КОММЕНТАРИЙ </a:t>
            </a:r>
          </a:p>
          <a:p>
            <a:pPr algn="ctr"/>
            <a:r>
              <a:rPr lang="ru-RU" dirty="0"/>
              <a:t>К СФОРМУЛИРОВАННОЙ ПРОБЛЕМЕ ТЕКСТА</a:t>
            </a:r>
          </a:p>
          <a:p>
            <a:pPr algn="ctr"/>
            <a:r>
              <a:rPr lang="ru-RU" dirty="0"/>
              <a:t>МАХ – 3 БАЛЛА</a:t>
            </a:r>
          </a:p>
        </p:txBody>
      </p:sp>
    </p:spTree>
    <p:extLst>
      <p:ext uri="{BB962C8B-B14F-4D97-AF65-F5344CB8AC3E}">
        <p14:creationId xmlns:p14="http://schemas.microsoft.com/office/powerpoint/2010/main" val="2747180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672759512"/>
              </p:ext>
            </p:extLst>
          </p:nvPr>
        </p:nvGraphicFramePr>
        <p:xfrm>
          <a:off x="323528" y="500042"/>
          <a:ext cx="8358246" cy="5072098"/>
        </p:xfrm>
        <a:graphic>
          <a:graphicData uri="http://schemas.openxmlformats.org/drawingml/2006/table">
            <a:tbl>
              <a:tblPr firstRow="1" bandRow="1">
                <a:tableStyleId>{5C22544A-7EE6-4342-B048-85BDC9FD1C3A}</a:tableStyleId>
              </a:tblPr>
              <a:tblGrid>
                <a:gridCol w="7358114">
                  <a:extLst>
                    <a:ext uri="{9D8B030D-6E8A-4147-A177-3AD203B41FA5}">
                      <a16:colId xmlns:a16="http://schemas.microsoft.com/office/drawing/2014/main" xmlns="" val="20000"/>
                    </a:ext>
                  </a:extLst>
                </a:gridCol>
                <a:gridCol w="1000132">
                  <a:extLst>
                    <a:ext uri="{9D8B030D-6E8A-4147-A177-3AD203B41FA5}">
                      <a16:colId xmlns:a16="http://schemas.microsoft.com/office/drawing/2014/main" xmlns="" val="20001"/>
                    </a:ext>
                  </a:extLst>
                </a:gridCol>
              </a:tblGrid>
              <a:tr h="387710">
                <a:tc>
                  <a:txBody>
                    <a:bodyPr/>
                    <a:lstStyle/>
                    <a:p>
                      <a:endParaRPr lang="ru-RU" dirty="0"/>
                    </a:p>
                  </a:txBody>
                  <a:tcPr/>
                </a:tc>
                <a:tc>
                  <a:txBody>
                    <a:bodyPr/>
                    <a:lstStyle/>
                    <a:p>
                      <a:endParaRPr lang="ru-RU"/>
                    </a:p>
                  </a:txBody>
                  <a:tcPr/>
                </a:tc>
                <a:extLst>
                  <a:ext uri="{0D108BD9-81ED-4DB2-BD59-A6C34878D82A}">
                    <a16:rowId xmlns:a16="http://schemas.microsoft.com/office/drawing/2014/main" xmlns="" val="10000"/>
                  </a:ext>
                </a:extLst>
              </a:tr>
              <a:tr h="4684388">
                <a:tc>
                  <a:txBody>
                    <a:bodyPr/>
                    <a:lstStyle/>
                    <a:p>
                      <a:r>
                        <a:rPr lang="ru-RU" sz="1800" b="0" i="0" kern="1200" dirty="0">
                          <a:solidFill>
                            <a:schemeClr val="dk1"/>
                          </a:solidFill>
                          <a:effectLst/>
                          <a:latin typeface="+mn-lt"/>
                          <a:ea typeface="+mn-ea"/>
                          <a:cs typeface="+mn-cs"/>
                        </a:rPr>
                        <a:t>Проблема прокомментирована без опоры на исходный текст./</a:t>
                      </a:r>
                    </a:p>
                    <a:p>
                      <a:r>
                        <a:rPr lang="ru-RU" sz="1800" b="0" i="0" kern="1200" dirty="0">
                          <a:solidFill>
                            <a:schemeClr val="dk1"/>
                          </a:solidFill>
                          <a:effectLst/>
                          <a:latin typeface="+mn-lt"/>
                          <a:ea typeface="+mn-ea"/>
                          <a:cs typeface="+mn-cs"/>
                        </a:rPr>
                        <a:t>Примеры-иллюстрации  из  прочитанного  текста,  важные для понимания проблемы исходного текста, не приведены или  приведены  с  фактическими  ошибками,  связанными с пониманием проблемы исходного текста./</a:t>
                      </a:r>
                    </a:p>
                    <a:p>
                      <a:r>
                        <a:rPr lang="ru-RU" sz="1800" b="0" i="0" kern="1200" dirty="0">
                          <a:solidFill>
                            <a:schemeClr val="dk1"/>
                          </a:solidFill>
                          <a:effectLst/>
                          <a:latin typeface="+mn-lt"/>
                          <a:ea typeface="+mn-ea"/>
                          <a:cs typeface="+mn-cs"/>
                        </a:rPr>
                        <a:t>Вместо комментария дан простой пересказ исходного текста./</a:t>
                      </a:r>
                    </a:p>
                    <a:p>
                      <a:r>
                        <a:rPr lang="ru-RU" sz="1800" b="0" i="0" kern="1200" dirty="0">
                          <a:solidFill>
                            <a:schemeClr val="dk1"/>
                          </a:solidFill>
                          <a:effectLst/>
                          <a:latin typeface="+mn-lt"/>
                          <a:ea typeface="+mn-ea"/>
                          <a:cs typeface="+mn-cs"/>
                        </a:rPr>
                        <a:t>Вместо     комментария     цитируется     большой     фрагмент исходного текста./</a:t>
                      </a:r>
                      <a:br>
                        <a:rPr lang="ru-RU" sz="1800" b="0" i="0" kern="1200" dirty="0">
                          <a:solidFill>
                            <a:schemeClr val="dk1"/>
                          </a:solidFill>
                          <a:effectLst/>
                          <a:latin typeface="+mn-lt"/>
                          <a:ea typeface="+mn-ea"/>
                          <a:cs typeface="+mn-cs"/>
                        </a:rPr>
                      </a:br>
                      <a:r>
                        <a:rPr lang="ru-RU" sz="1800" b="0" i="0" kern="1200" dirty="0">
                          <a:solidFill>
                            <a:schemeClr val="dk1"/>
                          </a:solidFill>
                          <a:effectLst/>
                          <a:latin typeface="+mn-lt"/>
                          <a:ea typeface="+mn-ea"/>
                          <a:cs typeface="+mn-cs"/>
                        </a:rPr>
                        <a:t>Проблема исходного текста не прокомментирована.</a:t>
                      </a:r>
                    </a:p>
                    <a:p>
                      <a:endParaRPr lang="ru-RU" sz="1800" b="1" kern="1200" baseline="0" dirty="0">
                        <a:solidFill>
                          <a:schemeClr val="dk1"/>
                        </a:solidFill>
                        <a:latin typeface="+mn-lt"/>
                        <a:ea typeface="+mn-ea"/>
                        <a:cs typeface="+mn-cs"/>
                      </a:endParaRPr>
                    </a:p>
                  </a:txBody>
                  <a:tcPr/>
                </a:tc>
                <a:tc>
                  <a:txBody>
                    <a:bodyPr/>
                    <a:lstStyle/>
                    <a:p>
                      <a:r>
                        <a:rPr lang="ru-RU" dirty="0"/>
                        <a:t>0 БАЛЛОВ</a:t>
                      </a:r>
                    </a:p>
                  </a:txBody>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2357422" y="500042"/>
            <a:ext cx="3154582" cy="369332"/>
          </a:xfrm>
          <a:prstGeom prst="rect">
            <a:avLst/>
          </a:prstGeom>
          <a:noFill/>
        </p:spPr>
        <p:txBody>
          <a:bodyPr wrap="none" rtlCol="0">
            <a:spAutoFit/>
          </a:bodyPr>
          <a:lstStyle/>
          <a:p>
            <a:r>
              <a:rPr lang="ru-RU" b="1" dirty="0"/>
              <a:t>0 БАЛЛОВ ЗА КОММЕНТАРИЙ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5859" t="22222" r="36719" b="26389"/>
          <a:stretch>
            <a:fillRect/>
          </a:stretch>
        </p:blipFill>
        <p:spPr bwMode="auto">
          <a:xfrm>
            <a:off x="214282" y="214290"/>
            <a:ext cx="8786874" cy="4423324"/>
          </a:xfrm>
          <a:prstGeom prst="rect">
            <a:avLst/>
          </a:prstGeom>
          <a:noFill/>
          <a:ln w="9525">
            <a:noFill/>
            <a:miter lim="800000"/>
            <a:headEnd/>
            <a:tailEnd/>
          </a:ln>
          <a:effectLst/>
        </p:spPr>
      </p:pic>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158" y="4857760"/>
            <a:ext cx="1627221" cy="12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357422" y="5143512"/>
            <a:ext cx="464347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a:t>При комментарии важно избегать!!! простого пересказа текста, т.е.комментарий строится на втором и третьем уровне понимания текста.</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l="17188" t="22222" r="46093" b="22222"/>
          <a:stretch>
            <a:fillRect/>
          </a:stretch>
        </p:blipFill>
        <p:spPr bwMode="auto">
          <a:xfrm>
            <a:off x="1000100" y="142852"/>
            <a:ext cx="6631232" cy="5643602"/>
          </a:xfrm>
          <a:prstGeom prst="rect">
            <a:avLst/>
          </a:prstGeom>
          <a:noFill/>
          <a:ln w="9525">
            <a:noFill/>
            <a:miter lim="800000"/>
            <a:headEnd/>
            <a:tailEnd/>
          </a:ln>
          <a:effectLst/>
        </p:spPr>
      </p:pic>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720" y="500042"/>
            <a:ext cx="1627221" cy="12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85720" y="5143512"/>
            <a:ext cx="8643998"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a:t>Ваша комментирующая часть должна состоять из указанных 6!!! элементов, если пропадает хотя бы один элемент, 1 балл из оценки убирается. </a:t>
            </a:r>
            <a:r>
              <a:rPr lang="ru-RU" dirty="0">
                <a:solidFill>
                  <a:srgbClr val="FF0000"/>
                </a:solidFill>
              </a:rPr>
              <a:t>Смысловая связь между примерами должна быть </a:t>
            </a:r>
            <a:r>
              <a:rPr lang="ru-RU" dirty="0"/>
              <a:t>не только названа, но и </a:t>
            </a:r>
            <a:r>
              <a:rPr lang="ru-RU" dirty="0">
                <a:solidFill>
                  <a:srgbClr val="FF0000"/>
                </a:solidFill>
              </a:rPr>
              <a:t>проанализирована</a:t>
            </a:r>
            <a:r>
              <a:rPr lang="ru-RU" dirty="0"/>
              <a:t>!!!</a:t>
            </a:r>
          </a:p>
          <a:p>
            <a:r>
              <a:rPr lang="ru-RU" dirty="0"/>
              <a:t>Таким образом, в комментарии лучше </a:t>
            </a:r>
            <a:r>
              <a:rPr lang="ru-RU" b="1" dirty="0"/>
              <a:t>выделить 4! абзаца</a:t>
            </a:r>
            <a:r>
              <a:rPr lang="ru-RU" dirty="0"/>
              <a:t>: </a:t>
            </a:r>
            <a:r>
              <a:rPr lang="ru-RU" b="1" dirty="0"/>
              <a:t>смысловая связь +пример с пояснением + пример2 с </a:t>
            </a:r>
            <a:r>
              <a:rPr lang="ru-RU" b="1" dirty="0" err="1"/>
              <a:t>пояснением+</a:t>
            </a:r>
            <a:r>
              <a:rPr lang="ru-RU" b="1" dirty="0"/>
              <a:t> анализ смысловой связи </a:t>
            </a:r>
          </a:p>
        </p:txBody>
      </p:sp>
      <p:sp>
        <p:nvSpPr>
          <p:cNvPr id="5" name="Блок-схема: узел 4"/>
          <p:cNvSpPr/>
          <p:nvPr/>
        </p:nvSpPr>
        <p:spPr>
          <a:xfrm>
            <a:off x="3571868" y="2428868"/>
            <a:ext cx="1428760" cy="12858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Анализ смысловой связи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l="16016" t="22917" r="40234" b="23611"/>
          <a:stretch>
            <a:fillRect/>
          </a:stretch>
        </p:blipFill>
        <p:spPr bwMode="auto">
          <a:xfrm>
            <a:off x="1403648" y="343081"/>
            <a:ext cx="7072362" cy="4862249"/>
          </a:xfrm>
          <a:prstGeom prst="rect">
            <a:avLst/>
          </a:prstGeom>
          <a:noFill/>
          <a:ln w="9525">
            <a:noFill/>
            <a:miter lim="800000"/>
            <a:headEnd/>
            <a:tailEnd/>
          </a:ln>
          <a:effectLst/>
        </p:spPr>
      </p:pic>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158" y="5214950"/>
            <a:ext cx="1627221" cy="12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71670" y="5357826"/>
            <a:ext cx="5572164"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a:t>Важно не просто процитировать текст, но затем в своем комментарии «раскрыть», пояснить эту цитату, т.е. написать, что, с Вашей точки зрения, хотел сказать автор.  </a:t>
            </a:r>
            <a:r>
              <a:rPr lang="ru-RU" b="1" dirty="0"/>
              <a:t>Я думаю… Мне кажется.. На мой взгляд…</a:t>
            </a:r>
          </a:p>
        </p:txBody>
      </p:sp>
      <p:sp>
        <p:nvSpPr>
          <p:cNvPr id="2" name="Прямоугольник 1">
            <a:extLst>
              <a:ext uri="{FF2B5EF4-FFF2-40B4-BE49-F238E27FC236}">
                <a16:creationId xmlns:a16="http://schemas.microsoft.com/office/drawing/2014/main" xmlns="" id="{F8B49CE9-CD90-4B80-A817-068CD8F8D0D9}"/>
              </a:ext>
            </a:extLst>
          </p:cNvPr>
          <p:cNvSpPr/>
          <p:nvPr/>
        </p:nvSpPr>
        <p:spPr>
          <a:xfrm>
            <a:off x="179512" y="980728"/>
            <a:ext cx="2736304" cy="1200329"/>
          </a:xfrm>
          <a:prstGeom prst="rect">
            <a:avLst/>
          </a:prstGeom>
        </p:spPr>
        <p:txBody>
          <a:bodyPr wrap="square">
            <a:spAutoFit/>
          </a:bodyPr>
          <a:lstStyle/>
          <a:p>
            <a:pPr lvl="0"/>
            <a:r>
              <a:rPr lang="ru-RU" b="1" dirty="0">
                <a:solidFill>
                  <a:prstClr val="black"/>
                </a:solidFill>
              </a:rPr>
              <a:t>Как приводить отсылки к тексту в комментарии (т.е. примеры-иллюстрации)? </a:t>
            </a:r>
          </a:p>
        </p:txBody>
      </p:sp>
      <p:pic>
        <p:nvPicPr>
          <p:cNvPr id="6" name="Рисунок 5">
            <a:extLst>
              <a:ext uri="{FF2B5EF4-FFF2-40B4-BE49-F238E27FC236}">
                <a16:creationId xmlns:a16="http://schemas.microsoft.com/office/drawing/2014/main" xmlns="" id="{4BC73EE1-C259-48F3-BF05-D764A88F07CD}"/>
              </a:ext>
            </a:extLst>
          </p:cNvPr>
          <p:cNvPicPr>
            <a:picLocks noChangeAspect="1"/>
          </p:cNvPicPr>
          <p:nvPr/>
        </p:nvPicPr>
        <p:blipFill>
          <a:blip r:embed="rId4"/>
          <a:stretch>
            <a:fillRect/>
          </a:stretch>
        </p:blipFill>
        <p:spPr>
          <a:xfrm>
            <a:off x="6948264" y="359109"/>
            <a:ext cx="999831" cy="148145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l="15625" t="21528" r="41015" b="33333"/>
          <a:stretch>
            <a:fillRect/>
          </a:stretch>
        </p:blipFill>
        <p:spPr bwMode="auto">
          <a:xfrm>
            <a:off x="642910" y="642918"/>
            <a:ext cx="7929618" cy="4643446"/>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l="16406" t="22917" r="40234" b="37500"/>
          <a:stretch>
            <a:fillRect/>
          </a:stretch>
        </p:blipFill>
        <p:spPr bwMode="auto">
          <a:xfrm>
            <a:off x="1000100" y="928670"/>
            <a:ext cx="7929618" cy="4071966"/>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86843"/>
            <a:ext cx="8072082" cy="461665"/>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ru-RU" sz="2400" dirty="0"/>
              <a:t>Что нужно сделать для подготовки к написанию черновика?</a:t>
            </a:r>
          </a:p>
        </p:txBody>
      </p:sp>
      <p:sp>
        <p:nvSpPr>
          <p:cNvPr id="3" name="TextBox 2"/>
          <p:cNvSpPr txBox="1"/>
          <p:nvPr/>
        </p:nvSpPr>
        <p:spPr>
          <a:xfrm>
            <a:off x="571472" y="928670"/>
            <a:ext cx="8001056" cy="5693866"/>
          </a:xfrm>
          <a:prstGeom prst="rect">
            <a:avLst/>
          </a:prstGeom>
          <a:noFill/>
        </p:spPr>
        <p:txBody>
          <a:bodyPr wrap="square" rtlCol="0">
            <a:spAutoFit/>
          </a:bodyPr>
          <a:lstStyle/>
          <a:p>
            <a:pPr marL="342900" indent="-342900">
              <a:buAutoNum type="arabicPeriod"/>
            </a:pPr>
            <a:r>
              <a:rPr lang="ru-RU" sz="2800" dirty="0"/>
              <a:t>Сформулировать проблему исходного текста.</a:t>
            </a:r>
          </a:p>
          <a:p>
            <a:pPr marL="342900" indent="-342900">
              <a:buAutoNum type="arabicPeriod"/>
            </a:pPr>
            <a:r>
              <a:rPr lang="ru-RU" sz="2800" dirty="0"/>
              <a:t>Найти в тексте 2 примера, важных для понимания именно этой проблемы.</a:t>
            </a:r>
          </a:p>
          <a:p>
            <a:pPr marL="342900" indent="-342900">
              <a:buAutoNum type="arabicPeriod"/>
            </a:pPr>
            <a:r>
              <a:rPr lang="ru-RU" sz="2800" dirty="0"/>
              <a:t>Подумать и объяснить, в чем важность/значимость этих примеров для раскрытия мысли автора.</a:t>
            </a:r>
          </a:p>
          <a:p>
            <a:pPr marL="342900" indent="-342900">
              <a:buAutoNum type="arabicPeriod"/>
            </a:pPr>
            <a:r>
              <a:rPr lang="ru-RU" sz="2800" dirty="0"/>
              <a:t>Продумать смысловую связь между двумя примерами-иллюстрациями и </a:t>
            </a:r>
            <a:r>
              <a:rPr lang="ru-RU" sz="2800" b="1" dirty="0"/>
              <a:t>проанализировать </a:t>
            </a:r>
            <a:r>
              <a:rPr lang="ru-RU" sz="2800" dirty="0"/>
              <a:t>ее.</a:t>
            </a:r>
          </a:p>
          <a:p>
            <a:pPr marL="342900" indent="-342900">
              <a:buAutoNum type="arabicPeriod"/>
            </a:pPr>
            <a:r>
              <a:rPr lang="ru-RU" sz="2800" dirty="0"/>
              <a:t>Логично включить эти примеры, пояснения и смысловую связь, чтобы в сочинении наблюдалось движение от проблемы к позиции автора.</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6" y="4286256"/>
            <a:ext cx="1000125" cy="148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Таблица 3"/>
          <p:cNvGraphicFramePr>
            <a:graphicFrameLocks noGrp="1"/>
          </p:cNvGraphicFramePr>
          <p:nvPr/>
        </p:nvGraphicFramePr>
        <p:xfrm>
          <a:off x="500034" y="1071546"/>
          <a:ext cx="7610824" cy="4786346"/>
        </p:xfrm>
        <a:graphic>
          <a:graphicData uri="http://schemas.openxmlformats.org/drawingml/2006/table">
            <a:tbl>
              <a:tblPr/>
              <a:tblGrid>
                <a:gridCol w="3805014">
                  <a:extLst>
                    <a:ext uri="{9D8B030D-6E8A-4147-A177-3AD203B41FA5}">
                      <a16:colId xmlns:a16="http://schemas.microsoft.com/office/drawing/2014/main" xmlns="" val="20000"/>
                    </a:ext>
                  </a:extLst>
                </a:gridCol>
                <a:gridCol w="3805810">
                  <a:extLst>
                    <a:ext uri="{9D8B030D-6E8A-4147-A177-3AD203B41FA5}">
                      <a16:colId xmlns:a16="http://schemas.microsoft.com/office/drawing/2014/main" xmlns="" val="20001"/>
                    </a:ext>
                  </a:extLst>
                </a:gridCol>
              </a:tblGrid>
              <a:tr h="341882">
                <a:tc>
                  <a:txBody>
                    <a:bodyPr/>
                    <a:lstStyle/>
                    <a:p>
                      <a:pPr>
                        <a:lnSpc>
                          <a:spcPct val="115000"/>
                        </a:lnSpc>
                        <a:spcAft>
                          <a:spcPts val="0"/>
                        </a:spcAft>
                      </a:pPr>
                      <a:r>
                        <a:rPr lang="ru-RU" sz="1400" dirty="0">
                          <a:latin typeface="Calibri"/>
                          <a:ea typeface="Calibri"/>
                          <a:cs typeface="Times New Roman"/>
                        </a:rPr>
                        <a:t>Публицистический текст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a:latin typeface="Calibri"/>
                          <a:ea typeface="Calibri"/>
                          <a:cs typeface="Times New Roman"/>
                        </a:rPr>
                        <a:t>Художественный текст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444464">
                <a:tc>
                  <a:txBody>
                    <a:bodyPr/>
                    <a:lstStyle/>
                    <a:p>
                      <a:pPr>
                        <a:lnSpc>
                          <a:spcPct val="115000"/>
                        </a:lnSpc>
                        <a:spcAft>
                          <a:spcPts val="0"/>
                        </a:spcAft>
                      </a:pPr>
                      <a:r>
                        <a:rPr lang="ru-RU" sz="1400">
                          <a:highlight>
                            <a:srgbClr val="FFFF00"/>
                          </a:highlight>
                          <a:latin typeface="Calibri"/>
                          <a:ea typeface="Calibri"/>
                          <a:cs typeface="Times New Roman"/>
                        </a:rPr>
                        <a:t>Подводка к примерам-иллюстрациям</a:t>
                      </a:r>
                      <a:endParaRPr lang="ru-RU" sz="1400">
                        <a:latin typeface="Calibri"/>
                        <a:ea typeface="Calibri"/>
                        <a:cs typeface="Times New Roman"/>
                      </a:endParaRPr>
                    </a:p>
                    <a:p>
                      <a:pPr>
                        <a:lnSpc>
                          <a:spcPct val="115000"/>
                        </a:lnSpc>
                        <a:spcAft>
                          <a:spcPts val="0"/>
                        </a:spcAft>
                      </a:pPr>
                      <a:r>
                        <a:rPr lang="ru-RU" sz="1400">
                          <a:latin typeface="Calibri"/>
                          <a:ea typeface="Calibri"/>
                          <a:cs typeface="Times New Roman"/>
                        </a:rPr>
                        <a:t>Автор обращается к собственному опыту и вспоминает…</a:t>
                      </a:r>
                    </a:p>
                    <a:p>
                      <a:pPr>
                        <a:lnSpc>
                          <a:spcPct val="115000"/>
                        </a:lnSpc>
                        <a:spcAft>
                          <a:spcPts val="0"/>
                        </a:spcAft>
                      </a:pPr>
                      <a:r>
                        <a:rPr lang="ru-RU" sz="1400">
                          <a:latin typeface="Calibri"/>
                          <a:ea typeface="Calibri"/>
                          <a:cs typeface="Times New Roman"/>
                        </a:rPr>
                        <a:t>Думаю, нужно обратить внимания на мысль о том, что…</a:t>
                      </a:r>
                    </a:p>
                    <a:p>
                      <a:pPr>
                        <a:lnSpc>
                          <a:spcPct val="115000"/>
                        </a:lnSpc>
                        <a:spcAft>
                          <a:spcPts val="0"/>
                        </a:spcAft>
                      </a:pPr>
                      <a:r>
                        <a:rPr lang="ru-RU" sz="1400">
                          <a:latin typeface="Calibri"/>
                          <a:ea typeface="Calibri"/>
                          <a:cs typeface="Times New Roman"/>
                        </a:rPr>
                        <a:t>Особенного внимания заслуживают слова автора..</a:t>
                      </a:r>
                    </a:p>
                    <a:p>
                      <a:pPr>
                        <a:lnSpc>
                          <a:spcPct val="115000"/>
                        </a:lnSpc>
                        <a:spcAft>
                          <a:spcPts val="0"/>
                        </a:spcAft>
                      </a:pPr>
                      <a:r>
                        <a:rPr lang="ru-RU" sz="1400">
                          <a:highlight>
                            <a:srgbClr val="FFFF00"/>
                          </a:highlight>
                          <a:latin typeface="Calibri"/>
                          <a:ea typeface="Calibri"/>
                          <a:cs typeface="Times New Roman"/>
                        </a:rPr>
                        <a:t>Пояснение к примерам-иллюстрациям</a:t>
                      </a:r>
                      <a:endParaRPr lang="ru-RU" sz="1400">
                        <a:latin typeface="Calibri"/>
                        <a:ea typeface="Calibri"/>
                        <a:cs typeface="Times New Roman"/>
                      </a:endParaRPr>
                    </a:p>
                    <a:p>
                      <a:pPr>
                        <a:lnSpc>
                          <a:spcPct val="115000"/>
                        </a:lnSpc>
                        <a:spcAft>
                          <a:spcPts val="0"/>
                        </a:spcAft>
                      </a:pPr>
                      <a:r>
                        <a:rPr lang="ru-RU" sz="1400">
                          <a:latin typeface="Calibri"/>
                          <a:ea typeface="Calibri"/>
                          <a:cs typeface="Times New Roman"/>
                        </a:rPr>
                        <a:t>Писатель (автор) хочет сказать, что…</a:t>
                      </a:r>
                    </a:p>
                    <a:p>
                      <a:pPr>
                        <a:lnSpc>
                          <a:spcPct val="115000"/>
                        </a:lnSpc>
                        <a:spcAft>
                          <a:spcPts val="0"/>
                        </a:spcAft>
                      </a:pPr>
                      <a:r>
                        <a:rPr lang="ru-RU" sz="1400">
                          <a:latin typeface="Calibri"/>
                          <a:ea typeface="Calibri"/>
                          <a:cs typeface="Times New Roman"/>
                        </a:rPr>
                        <a:t>Этот пример показывает, что…</a:t>
                      </a:r>
                    </a:p>
                    <a:p>
                      <a:pPr>
                        <a:lnSpc>
                          <a:spcPct val="115000"/>
                        </a:lnSpc>
                        <a:spcAft>
                          <a:spcPts val="0"/>
                        </a:spcAft>
                      </a:pPr>
                      <a:r>
                        <a:rPr lang="ru-RU" sz="1400">
                          <a:latin typeface="Calibri"/>
                          <a:ea typeface="Calibri"/>
                          <a:cs typeface="Times New Roman"/>
                        </a:rPr>
                        <a:t>Я думаю, этим примером автор хотел показать, что..</a:t>
                      </a:r>
                    </a:p>
                    <a:p>
                      <a:pPr>
                        <a:lnSpc>
                          <a:spcPct val="115000"/>
                        </a:lnSpc>
                        <a:spcAft>
                          <a:spcPts val="0"/>
                        </a:spcAft>
                      </a:pPr>
                      <a:r>
                        <a:rPr lang="ru-RU" sz="1400">
                          <a:latin typeface="Calibri"/>
                          <a:ea typeface="Calibri"/>
                          <a:cs typeface="Times New Roman"/>
                        </a:rPr>
                        <a:t>Приведенные слова содержат глубокий смысл…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highlight>
                            <a:srgbClr val="FFFF00"/>
                          </a:highlight>
                          <a:latin typeface="Calibri"/>
                          <a:ea typeface="Calibri"/>
                          <a:cs typeface="Times New Roman"/>
                        </a:rPr>
                        <a:t>Подводка к примерам-иллюстрациям</a:t>
                      </a:r>
                      <a:endParaRPr lang="ru-RU" sz="1400" dirty="0">
                        <a:latin typeface="Calibri"/>
                        <a:ea typeface="Calibri"/>
                        <a:cs typeface="Times New Roman"/>
                      </a:endParaRPr>
                    </a:p>
                    <a:p>
                      <a:pPr>
                        <a:lnSpc>
                          <a:spcPct val="115000"/>
                        </a:lnSpc>
                        <a:spcAft>
                          <a:spcPts val="0"/>
                        </a:spcAft>
                      </a:pPr>
                      <a:r>
                        <a:rPr lang="ru-RU" sz="1400" dirty="0">
                          <a:latin typeface="Calibri"/>
                          <a:ea typeface="Calibri"/>
                          <a:cs typeface="Times New Roman"/>
                        </a:rPr>
                        <a:t>Писатель изображает…</a:t>
                      </a:r>
                    </a:p>
                    <a:p>
                      <a:pPr>
                        <a:lnSpc>
                          <a:spcPct val="115000"/>
                        </a:lnSpc>
                        <a:spcAft>
                          <a:spcPts val="0"/>
                        </a:spcAft>
                      </a:pPr>
                      <a:r>
                        <a:rPr lang="ru-RU" sz="1400" dirty="0">
                          <a:latin typeface="Calibri"/>
                          <a:ea typeface="Calibri"/>
                          <a:cs typeface="Times New Roman"/>
                        </a:rPr>
                        <a:t>Герой говорит…</a:t>
                      </a:r>
                    </a:p>
                    <a:p>
                      <a:pPr>
                        <a:lnSpc>
                          <a:spcPct val="115000"/>
                        </a:lnSpc>
                        <a:spcAft>
                          <a:spcPts val="0"/>
                        </a:spcAft>
                      </a:pPr>
                      <a:r>
                        <a:rPr lang="ru-RU" sz="1400" dirty="0">
                          <a:latin typeface="Calibri"/>
                          <a:ea typeface="Calibri"/>
                          <a:cs typeface="Times New Roman"/>
                        </a:rPr>
                        <a:t>Стоит обратить внимание на мысли …</a:t>
                      </a:r>
                    </a:p>
                    <a:p>
                      <a:pPr>
                        <a:lnSpc>
                          <a:spcPct val="115000"/>
                        </a:lnSpc>
                        <a:spcAft>
                          <a:spcPts val="0"/>
                        </a:spcAft>
                      </a:pPr>
                      <a:r>
                        <a:rPr lang="ru-RU" sz="1400" dirty="0">
                          <a:latin typeface="Calibri"/>
                          <a:ea typeface="Calibri"/>
                          <a:cs typeface="Times New Roman"/>
                        </a:rPr>
                        <a:t>Симпатия автора на стороне героев, которые…</a:t>
                      </a:r>
                    </a:p>
                    <a:p>
                      <a:pPr>
                        <a:lnSpc>
                          <a:spcPct val="115000"/>
                        </a:lnSpc>
                        <a:spcAft>
                          <a:spcPts val="0"/>
                        </a:spcAft>
                      </a:pPr>
                      <a:r>
                        <a:rPr lang="ru-RU" sz="1400" dirty="0">
                          <a:highlight>
                            <a:srgbClr val="FFFF00"/>
                          </a:highlight>
                          <a:latin typeface="Calibri"/>
                          <a:ea typeface="Calibri"/>
                          <a:cs typeface="Times New Roman"/>
                        </a:rPr>
                        <a:t>Пояснение к примерам-иллюстрациям</a:t>
                      </a:r>
                      <a:endParaRPr lang="ru-RU" sz="1400" dirty="0">
                        <a:latin typeface="Calibri"/>
                        <a:ea typeface="Calibri"/>
                        <a:cs typeface="Times New Roman"/>
                      </a:endParaRPr>
                    </a:p>
                    <a:p>
                      <a:pPr>
                        <a:lnSpc>
                          <a:spcPct val="115000"/>
                        </a:lnSpc>
                        <a:spcAft>
                          <a:spcPts val="0"/>
                        </a:spcAft>
                      </a:pPr>
                      <a:r>
                        <a:rPr lang="ru-RU" sz="1400" dirty="0">
                          <a:latin typeface="Calibri"/>
                          <a:ea typeface="Calibri"/>
                          <a:cs typeface="Times New Roman"/>
                        </a:rPr>
                        <a:t>Автор неслучайно обращает наше внимание на…</a:t>
                      </a:r>
                    </a:p>
                    <a:p>
                      <a:pPr>
                        <a:lnSpc>
                          <a:spcPct val="115000"/>
                        </a:lnSpc>
                        <a:spcAft>
                          <a:spcPts val="0"/>
                        </a:spcAft>
                      </a:pPr>
                      <a:r>
                        <a:rPr lang="ru-RU" sz="1400" dirty="0">
                          <a:latin typeface="Calibri"/>
                          <a:ea typeface="Calibri"/>
                          <a:cs typeface="Times New Roman"/>
                        </a:rPr>
                        <a:t>Эти события автор описывает, чтобы…</a:t>
                      </a:r>
                    </a:p>
                    <a:p>
                      <a:pPr>
                        <a:lnSpc>
                          <a:spcPct val="115000"/>
                        </a:lnSpc>
                        <a:spcAft>
                          <a:spcPts val="0"/>
                        </a:spcAft>
                      </a:pPr>
                      <a:r>
                        <a:rPr lang="ru-RU" sz="1400" dirty="0">
                          <a:latin typeface="Calibri"/>
                          <a:ea typeface="Calibri"/>
                          <a:cs typeface="Times New Roman"/>
                        </a:rPr>
                        <a:t>Я думаю, описанная автором ситуация, заслуживает внимания…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20481" name="Rectangle 1"/>
          <p:cNvSpPr>
            <a:spLocks noChangeArrowheads="1"/>
          </p:cNvSpPr>
          <p:nvPr/>
        </p:nvSpPr>
        <p:spPr bwMode="auto">
          <a:xfrm>
            <a:off x="2143108" y="428604"/>
            <a:ext cx="5705344"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Типовые конструкции-клише для комментирования проблемы текста:</a:t>
            </a:r>
            <a:endParaRPr kumimoji="0" lang="ru-RU" sz="24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l="16797" t="22917" r="43750" b="31944"/>
          <a:stretch>
            <a:fillRect/>
          </a:stretch>
        </p:blipFill>
        <p:spPr bwMode="auto">
          <a:xfrm>
            <a:off x="857224" y="714356"/>
            <a:ext cx="7215238" cy="464347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944089"/>
            <a:ext cx="835292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a:t>Нет обязательного требования привлечения литературных произведений для аргументации своей позиции.</a:t>
            </a:r>
          </a:p>
        </p:txBody>
      </p:sp>
      <p:graphicFrame>
        <p:nvGraphicFramePr>
          <p:cNvPr id="4" name="Таблица 3"/>
          <p:cNvGraphicFramePr>
            <a:graphicFrameLocks noGrp="1"/>
          </p:cNvGraphicFramePr>
          <p:nvPr>
            <p:extLst>
              <p:ext uri="{D42A27DB-BD31-4B8C-83A1-F6EECF244321}">
                <p14:modId xmlns:p14="http://schemas.microsoft.com/office/powerpoint/2010/main" val="367874400"/>
              </p:ext>
            </p:extLst>
          </p:nvPr>
        </p:nvGraphicFramePr>
        <p:xfrm>
          <a:off x="785786" y="1214421"/>
          <a:ext cx="7500990" cy="4071967"/>
        </p:xfrm>
        <a:graphic>
          <a:graphicData uri="http://schemas.openxmlformats.org/drawingml/2006/table">
            <a:tbl>
              <a:tblPr firstRow="1" bandRow="1">
                <a:tableStyleId>{5C22544A-7EE6-4342-B048-85BDC9FD1C3A}</a:tableStyleId>
              </a:tblPr>
              <a:tblGrid>
                <a:gridCol w="5244843">
                  <a:extLst>
                    <a:ext uri="{9D8B030D-6E8A-4147-A177-3AD203B41FA5}">
                      <a16:colId xmlns:a16="http://schemas.microsoft.com/office/drawing/2014/main" xmlns="" val="20000"/>
                    </a:ext>
                  </a:extLst>
                </a:gridCol>
                <a:gridCol w="2256147">
                  <a:extLst>
                    <a:ext uri="{9D8B030D-6E8A-4147-A177-3AD203B41FA5}">
                      <a16:colId xmlns:a16="http://schemas.microsoft.com/office/drawing/2014/main" xmlns="" val="20001"/>
                    </a:ext>
                  </a:extLst>
                </a:gridCol>
              </a:tblGrid>
              <a:tr h="515171">
                <a:tc>
                  <a:txBody>
                    <a:bodyPr/>
                    <a:lstStyle/>
                    <a:p>
                      <a:endParaRPr lang="ru-RU" dirty="0"/>
                    </a:p>
                  </a:txBody>
                  <a:tcPr/>
                </a:tc>
                <a:tc>
                  <a:txBody>
                    <a:bodyPr/>
                    <a:lstStyle/>
                    <a:p>
                      <a:endParaRPr lang="ru-RU" dirty="0"/>
                    </a:p>
                  </a:txBody>
                  <a:tcPr/>
                </a:tc>
                <a:extLst>
                  <a:ext uri="{0D108BD9-81ED-4DB2-BD59-A6C34878D82A}">
                    <a16:rowId xmlns:a16="http://schemas.microsoft.com/office/drawing/2014/main" xmlns="" val="10000"/>
                  </a:ext>
                </a:extLst>
              </a:tr>
              <a:tr h="889199">
                <a:tc>
                  <a:txBody>
                    <a:bodyPr/>
                    <a:lstStyle/>
                    <a:p>
                      <a:r>
                        <a:rPr lang="ru-RU" dirty="0"/>
                        <a:t>К 1 Формулирование проблемы исходного текста</a:t>
                      </a:r>
                    </a:p>
                  </a:txBody>
                  <a:tcPr/>
                </a:tc>
                <a:tc>
                  <a:txBody>
                    <a:bodyPr/>
                    <a:lstStyle/>
                    <a:p>
                      <a:r>
                        <a:rPr lang="ru-RU" dirty="0"/>
                        <a:t> 1 балл</a:t>
                      </a:r>
                    </a:p>
                  </a:txBody>
                  <a:tcPr/>
                </a:tc>
                <a:extLst>
                  <a:ext uri="{0D108BD9-81ED-4DB2-BD59-A6C34878D82A}">
                    <a16:rowId xmlns:a16="http://schemas.microsoft.com/office/drawing/2014/main" xmlns="" val="10001"/>
                  </a:ext>
                </a:extLst>
              </a:tr>
              <a:tr h="889199">
                <a:tc>
                  <a:txBody>
                    <a:bodyPr/>
                    <a:lstStyle/>
                    <a:p>
                      <a:r>
                        <a:rPr lang="ru-RU" dirty="0"/>
                        <a:t>К 2 Комментарий к сформулированной проблеме исходного текста</a:t>
                      </a:r>
                    </a:p>
                  </a:txBody>
                  <a:tcPr/>
                </a:tc>
                <a:tc>
                  <a:txBody>
                    <a:bodyPr/>
                    <a:lstStyle/>
                    <a:p>
                      <a:r>
                        <a:rPr lang="ru-RU" dirty="0"/>
                        <a:t>3 балла</a:t>
                      </a:r>
                    </a:p>
                  </a:txBody>
                  <a:tcPr/>
                </a:tc>
                <a:extLst>
                  <a:ext uri="{0D108BD9-81ED-4DB2-BD59-A6C34878D82A}">
                    <a16:rowId xmlns:a16="http://schemas.microsoft.com/office/drawing/2014/main" xmlns="" val="10002"/>
                  </a:ext>
                </a:extLst>
              </a:tr>
              <a:tr h="889199">
                <a:tc>
                  <a:txBody>
                    <a:bodyPr/>
                    <a:lstStyle/>
                    <a:p>
                      <a:r>
                        <a:rPr lang="ru-RU" dirty="0"/>
                        <a:t>К3 Отражение</a:t>
                      </a:r>
                      <a:r>
                        <a:rPr lang="ru-RU" baseline="0" dirty="0"/>
                        <a:t> позиции автора исходного текста</a:t>
                      </a:r>
                      <a:endParaRPr lang="ru-RU" dirty="0"/>
                    </a:p>
                  </a:txBody>
                  <a:tcPr/>
                </a:tc>
                <a:tc>
                  <a:txBody>
                    <a:bodyPr/>
                    <a:lstStyle/>
                    <a:p>
                      <a:r>
                        <a:rPr lang="ru-RU" dirty="0"/>
                        <a:t>1 балл</a:t>
                      </a:r>
                    </a:p>
                  </a:txBody>
                  <a:tcPr/>
                </a:tc>
                <a:extLst>
                  <a:ext uri="{0D108BD9-81ED-4DB2-BD59-A6C34878D82A}">
                    <a16:rowId xmlns:a16="http://schemas.microsoft.com/office/drawing/2014/main" xmlns="" val="10003"/>
                  </a:ext>
                </a:extLst>
              </a:tr>
              <a:tr h="889199">
                <a:tc>
                  <a:txBody>
                    <a:bodyPr/>
                    <a:lstStyle/>
                    <a:p>
                      <a:r>
                        <a:rPr lang="ru-RU" dirty="0"/>
                        <a:t>К4 Отношение к позиции автора</a:t>
                      </a:r>
                      <a:r>
                        <a:rPr lang="ru-RU" baseline="0" dirty="0"/>
                        <a:t> по проблеме исходного текста</a:t>
                      </a:r>
                      <a:endParaRPr lang="ru-RU" dirty="0"/>
                    </a:p>
                  </a:txBody>
                  <a:tcPr/>
                </a:tc>
                <a:tc>
                  <a:txBody>
                    <a:bodyPr/>
                    <a:lstStyle/>
                    <a:p>
                      <a:r>
                        <a:rPr lang="ru-RU" dirty="0"/>
                        <a:t>1 балл</a:t>
                      </a:r>
                    </a:p>
                  </a:txBody>
                  <a:tcPr/>
                </a:tc>
                <a:extLst>
                  <a:ext uri="{0D108BD9-81ED-4DB2-BD59-A6C34878D82A}">
                    <a16:rowId xmlns:a16="http://schemas.microsoft.com/office/drawing/2014/main" xmlns="" val="10004"/>
                  </a:ext>
                </a:extLst>
              </a:tr>
            </a:tbl>
          </a:graphicData>
        </a:graphic>
      </p:graphicFrame>
      <p:sp>
        <p:nvSpPr>
          <p:cNvPr id="5" name="TextBox 4"/>
          <p:cNvSpPr txBox="1"/>
          <p:nvPr/>
        </p:nvSpPr>
        <p:spPr>
          <a:xfrm>
            <a:off x="1928794" y="214290"/>
            <a:ext cx="5270289" cy="830997"/>
          </a:xfrm>
          <a:prstGeom prst="rect">
            <a:avLst/>
          </a:prstGeom>
          <a:noFill/>
        </p:spPr>
        <p:txBody>
          <a:bodyPr wrap="none" rtlCol="0">
            <a:spAutoFit/>
          </a:bodyPr>
          <a:lstStyle/>
          <a:p>
            <a:r>
              <a:rPr lang="ru-RU" sz="2400" b="1" dirty="0"/>
              <a:t>КРИТЕРИИ ОЦЕНИВАНИЯ СОЧИНЕНИЯ</a:t>
            </a:r>
          </a:p>
          <a:p>
            <a:r>
              <a:rPr lang="ru-RU" sz="2400" b="1" dirty="0">
                <a:solidFill>
                  <a:srgbClr val="FF0000"/>
                </a:solidFill>
              </a:rPr>
              <a:t>      </a:t>
            </a:r>
            <a:r>
              <a:rPr lang="ru-RU" sz="2400" b="1" u="sng" dirty="0">
                <a:solidFill>
                  <a:srgbClr val="FF0000"/>
                </a:solidFill>
              </a:rPr>
              <a:t>СОДЕРЖАНИЕ СОЧИНЕНИЯ</a:t>
            </a:r>
          </a:p>
        </p:txBody>
      </p:sp>
    </p:spTree>
    <p:extLst>
      <p:ext uri="{BB962C8B-B14F-4D97-AF65-F5344CB8AC3E}">
        <p14:creationId xmlns:p14="http://schemas.microsoft.com/office/powerpoint/2010/main" val="2620526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l="16406" t="21528" r="37500" b="32639"/>
          <a:stretch>
            <a:fillRect/>
          </a:stretch>
        </p:blipFill>
        <p:spPr bwMode="auto">
          <a:xfrm>
            <a:off x="500034" y="642918"/>
            <a:ext cx="8429684" cy="4714884"/>
          </a:xfrm>
          <a:prstGeom prst="rect">
            <a:avLst/>
          </a:prstGeom>
          <a:noFill/>
          <a:ln w="9525">
            <a:noFill/>
            <a:miter lim="800000"/>
            <a:headEnd/>
            <a:tailEnd/>
          </a:ln>
          <a:effectLst/>
        </p:spPr>
      </p:pic>
      <p:sp>
        <p:nvSpPr>
          <p:cNvPr id="3" name="TextBox 2"/>
          <p:cNvSpPr txBox="1"/>
          <p:nvPr/>
        </p:nvSpPr>
        <p:spPr>
          <a:xfrm>
            <a:off x="500034" y="5500702"/>
            <a:ext cx="8643966" cy="1200329"/>
          </a:xfrm>
          <a:prstGeom prst="rect">
            <a:avLst/>
          </a:prstGeom>
          <a:noFill/>
        </p:spPr>
        <p:txBody>
          <a:bodyPr wrap="square" rtlCol="0">
            <a:spAutoFit/>
          </a:bodyPr>
          <a:lstStyle/>
          <a:p>
            <a:r>
              <a:rPr lang="ru-RU" dirty="0"/>
              <a:t>+ </a:t>
            </a:r>
            <a:r>
              <a:rPr lang="ru-RU" b="1" dirty="0"/>
              <a:t>Определение понятия </a:t>
            </a:r>
            <a:r>
              <a:rPr lang="ru-RU" dirty="0"/>
              <a:t>: Автор пытается определить значение слова…Эти примеры позволяют лучше понять значение слова…</a:t>
            </a:r>
          </a:p>
          <a:p>
            <a:r>
              <a:rPr lang="ru-RU" dirty="0"/>
              <a:t>+ </a:t>
            </a:r>
            <a:r>
              <a:rPr lang="ru-RU" b="1" dirty="0"/>
              <a:t>Объяснение</a:t>
            </a:r>
            <a:r>
              <a:rPr lang="ru-RU" dirty="0"/>
              <a:t>: Размышляя над проблемой, автор хочет объяснить…Приведенные примеры позволяют автору объяснить…</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85728"/>
            <a:ext cx="7503721" cy="646331"/>
          </a:xfrm>
          <a:prstGeom prst="rect">
            <a:avLst/>
          </a:prstGeom>
          <a:noFill/>
        </p:spPr>
        <p:txBody>
          <a:bodyPr wrap="none" rtlCol="0">
            <a:spAutoFit/>
          </a:bodyPr>
          <a:lstStyle/>
          <a:p>
            <a:r>
              <a:rPr lang="ru-RU" dirty="0"/>
              <a:t>Пример комментария, в котором смысловая связь  - противопоставление.</a:t>
            </a:r>
          </a:p>
          <a:p>
            <a:endParaRPr lang="ru-RU" dirty="0"/>
          </a:p>
        </p:txBody>
      </p:sp>
      <p:graphicFrame>
        <p:nvGraphicFramePr>
          <p:cNvPr id="4" name="Таблица 3"/>
          <p:cNvGraphicFramePr>
            <a:graphicFrameLocks noGrp="1"/>
          </p:cNvGraphicFramePr>
          <p:nvPr/>
        </p:nvGraphicFramePr>
        <p:xfrm>
          <a:off x="214282" y="1142984"/>
          <a:ext cx="8715436" cy="5427358"/>
        </p:xfrm>
        <a:graphic>
          <a:graphicData uri="http://schemas.openxmlformats.org/drawingml/2006/table">
            <a:tbl>
              <a:tblPr firstRow="1" bandRow="1">
                <a:tableStyleId>{5C22544A-7EE6-4342-B048-85BDC9FD1C3A}</a:tableStyleId>
              </a:tblPr>
              <a:tblGrid>
                <a:gridCol w="2825698">
                  <a:extLst>
                    <a:ext uri="{9D8B030D-6E8A-4147-A177-3AD203B41FA5}">
                      <a16:colId xmlns:a16="http://schemas.microsoft.com/office/drawing/2014/main" xmlns="" val="20000"/>
                    </a:ext>
                  </a:extLst>
                </a:gridCol>
                <a:gridCol w="5889738">
                  <a:extLst>
                    <a:ext uri="{9D8B030D-6E8A-4147-A177-3AD203B41FA5}">
                      <a16:colId xmlns:a16="http://schemas.microsoft.com/office/drawing/2014/main" xmlns="" val="20001"/>
                    </a:ext>
                  </a:extLst>
                </a:gridCol>
              </a:tblGrid>
              <a:tr h="976319">
                <a:tc>
                  <a:txBody>
                    <a:bodyPr/>
                    <a:lstStyle/>
                    <a:p>
                      <a:r>
                        <a:rPr lang="ru-RU" dirty="0"/>
                        <a:t>Проблема</a:t>
                      </a:r>
                    </a:p>
                  </a:txBody>
                  <a:tcPr/>
                </a:tc>
                <a:tc>
                  <a:txBody>
                    <a:bodyPr/>
                    <a:lstStyle/>
                    <a:p>
                      <a:r>
                        <a:rPr lang="ru-RU" dirty="0"/>
                        <a:t>Каким должен быть настоящий учитель?</a:t>
                      </a:r>
                      <a:r>
                        <a:rPr lang="ru-RU" baseline="0" dirty="0"/>
                        <a:t> Над этой проблемой размышляет автор текста.</a:t>
                      </a:r>
                      <a:endParaRPr lang="ru-RU" dirty="0"/>
                    </a:p>
                  </a:txBody>
                  <a:tcPr/>
                </a:tc>
                <a:extLst>
                  <a:ext uri="{0D108BD9-81ED-4DB2-BD59-A6C34878D82A}">
                    <a16:rowId xmlns:a16="http://schemas.microsoft.com/office/drawing/2014/main" xmlns="" val="10000"/>
                  </a:ext>
                </a:extLst>
              </a:tr>
              <a:tr h="976319">
                <a:tc>
                  <a:txBody>
                    <a:bodyPr/>
                    <a:lstStyle/>
                    <a:p>
                      <a:r>
                        <a:rPr lang="ru-RU" dirty="0"/>
                        <a:t>Указание</a:t>
                      </a:r>
                      <a:r>
                        <a:rPr lang="ru-RU" baseline="0" dirty="0"/>
                        <a:t> на смысловую связь между примерами.</a:t>
                      </a:r>
                      <a:endParaRPr lang="ru-RU" dirty="0"/>
                    </a:p>
                  </a:txBody>
                  <a:tcPr/>
                </a:tc>
                <a:tc>
                  <a:txBody>
                    <a:bodyPr/>
                    <a:lstStyle/>
                    <a:p>
                      <a:r>
                        <a:rPr lang="ru-RU" dirty="0"/>
                        <a:t>Раскрывая проблему, писатель противопоставляет двух героинь, каждая из которых</a:t>
                      </a:r>
                      <a:r>
                        <a:rPr lang="ru-RU" baseline="0" dirty="0"/>
                        <a:t> по-своему понимает работу учителя.</a:t>
                      </a:r>
                      <a:endParaRPr lang="ru-RU" dirty="0"/>
                    </a:p>
                  </a:txBody>
                  <a:tcPr/>
                </a:tc>
                <a:extLst>
                  <a:ext uri="{0D108BD9-81ED-4DB2-BD59-A6C34878D82A}">
                    <a16:rowId xmlns:a16="http://schemas.microsoft.com/office/drawing/2014/main" xmlns="" val="10001"/>
                  </a:ext>
                </a:extLst>
              </a:tr>
              <a:tr h="976319">
                <a:tc>
                  <a:txBody>
                    <a:bodyPr/>
                    <a:lstStyle/>
                    <a:p>
                      <a:r>
                        <a:rPr lang="ru-RU" dirty="0"/>
                        <a:t>Первый пример-иллюстрация</a:t>
                      </a:r>
                      <a:r>
                        <a:rPr lang="ru-RU" baseline="0" dirty="0"/>
                        <a:t> + пояснение</a:t>
                      </a:r>
                      <a:endParaRPr lang="ru-RU" dirty="0"/>
                    </a:p>
                  </a:txBody>
                  <a:tcPr/>
                </a:tc>
                <a:tc>
                  <a:txBody>
                    <a:bodyPr/>
                    <a:lstStyle/>
                    <a:p>
                      <a:r>
                        <a:rPr lang="ru-RU" dirty="0"/>
                        <a:t>Так, молодой математик Наталья Петровна, рассказывая о своих учениках,</a:t>
                      </a:r>
                      <a:r>
                        <a:rPr lang="ru-RU" baseline="0" dirty="0"/>
                        <a:t> называет их «отличниками», «хорошистами» и «троечниками». Для нее единственный показатель – успеваемость. Это формальный подход к профессии. Отметки мало что говорят о личности ученика, его человеческих качествах.</a:t>
                      </a:r>
                      <a:endParaRPr lang="ru-RU" dirty="0"/>
                    </a:p>
                  </a:txBody>
                  <a:tcPr/>
                </a:tc>
                <a:extLst>
                  <a:ext uri="{0D108BD9-81ED-4DB2-BD59-A6C34878D82A}">
                    <a16:rowId xmlns:a16="http://schemas.microsoft.com/office/drawing/2014/main" xmlns="" val="10002"/>
                  </a:ext>
                </a:extLst>
              </a:tr>
              <a:tr h="976319">
                <a:tc>
                  <a:txBody>
                    <a:bodyPr/>
                    <a:lstStyle/>
                    <a:p>
                      <a:r>
                        <a:rPr lang="ru-RU" dirty="0"/>
                        <a:t> Второй пример-иллюстрация</a:t>
                      </a:r>
                      <a:r>
                        <a:rPr lang="ru-RU" baseline="0" dirty="0"/>
                        <a:t> + пояснение</a:t>
                      </a:r>
                      <a:endParaRPr lang="ru-RU" dirty="0"/>
                    </a:p>
                  </a:txBody>
                  <a:tcPr/>
                </a:tc>
                <a:tc>
                  <a:txBody>
                    <a:bodyPr/>
                    <a:lstStyle/>
                    <a:p>
                      <a:r>
                        <a:rPr lang="ru-RU" dirty="0"/>
                        <a:t>Совсем иначе видит</a:t>
                      </a:r>
                      <a:r>
                        <a:rPr lang="ru-RU" baseline="0" dirty="0"/>
                        <a:t> тех же ребят учитель словесности Ирина Сергеевна. Она знает об их интересах и увлечениях, о том, кто чем живет, куда собирается поступать. В каждом школьнике она старается разглядеть живого человека. Не случайно ученики называют е «классной во всех смыслах слова».</a:t>
                      </a:r>
                      <a:endParaRPr lang="ru-RU" dirty="0"/>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214290"/>
          <a:ext cx="8501122" cy="3677618"/>
        </p:xfrm>
        <a:graphic>
          <a:graphicData uri="http://schemas.openxmlformats.org/drawingml/2006/table">
            <a:tbl>
              <a:tblPr firstRow="1" bandRow="1">
                <a:tableStyleId>{5C22544A-7EE6-4342-B048-85BDC9FD1C3A}</a:tableStyleId>
              </a:tblPr>
              <a:tblGrid>
                <a:gridCol w="3286148">
                  <a:extLst>
                    <a:ext uri="{9D8B030D-6E8A-4147-A177-3AD203B41FA5}">
                      <a16:colId xmlns:a16="http://schemas.microsoft.com/office/drawing/2014/main" xmlns="" val="20000"/>
                    </a:ext>
                  </a:extLst>
                </a:gridCol>
                <a:gridCol w="5214974">
                  <a:extLst>
                    <a:ext uri="{9D8B030D-6E8A-4147-A177-3AD203B41FA5}">
                      <a16:colId xmlns:a16="http://schemas.microsoft.com/office/drawing/2014/main" xmlns="" val="20001"/>
                    </a:ext>
                  </a:extLst>
                </a:gridCol>
              </a:tblGrid>
              <a:tr h="2214578">
                <a:tc>
                  <a:txBody>
                    <a:bodyPr/>
                    <a:lstStyle/>
                    <a:p>
                      <a:r>
                        <a:rPr lang="ru-RU" dirty="0"/>
                        <a:t>Анализ смысловой</a:t>
                      </a:r>
                      <a:r>
                        <a:rPr lang="ru-RU" baseline="0" dirty="0"/>
                        <a:t> связи между примерами</a:t>
                      </a:r>
                      <a:endParaRPr lang="ru-RU" dirty="0"/>
                    </a:p>
                  </a:txBody>
                  <a:tcPr/>
                </a:tc>
                <a:tc>
                  <a:txBody>
                    <a:bodyPr/>
                    <a:lstStyle/>
                    <a:p>
                      <a:r>
                        <a:rPr lang="ru-RU" dirty="0"/>
                        <a:t>Это</a:t>
                      </a:r>
                      <a:r>
                        <a:rPr lang="ru-RU" baseline="0" dirty="0"/>
                        <a:t> противопоставление позволяет автору показать, каким разным может быть отношение человека к своей профессии, и раскрыть сущность взаимоотношений учителя и ученика, которые должны строиться на взаимопонимании и уважении.</a:t>
                      </a:r>
                      <a:endParaRPr lang="ru-RU" dirty="0"/>
                    </a:p>
                  </a:txBody>
                  <a:tcPr/>
                </a:tc>
                <a:extLst>
                  <a:ext uri="{0D108BD9-81ED-4DB2-BD59-A6C34878D82A}">
                    <a16:rowId xmlns:a16="http://schemas.microsoft.com/office/drawing/2014/main" xmlns="" val="10000"/>
                  </a:ext>
                </a:extLst>
              </a:tr>
              <a:tr h="517691">
                <a:tc>
                  <a:txBody>
                    <a:bodyPr/>
                    <a:lstStyle/>
                    <a:p>
                      <a:r>
                        <a:rPr lang="ru-RU" dirty="0"/>
                        <a:t>Позиция</a:t>
                      </a:r>
                      <a:r>
                        <a:rPr lang="ru-RU" baseline="0" dirty="0"/>
                        <a:t> автора</a:t>
                      </a:r>
                      <a:endParaRPr lang="ru-RU" dirty="0"/>
                    </a:p>
                  </a:txBody>
                  <a:tcPr/>
                </a:tc>
                <a:tc>
                  <a:txBody>
                    <a:bodyPr/>
                    <a:lstStyle/>
                    <a:p>
                      <a:r>
                        <a:rPr lang="ru-RU" dirty="0"/>
                        <a:t>Таким образом, автор приходит к следующему выводу: настоящий</a:t>
                      </a:r>
                      <a:r>
                        <a:rPr lang="ru-RU" baseline="0" dirty="0"/>
                        <a:t> учитель – это не просто человек, «дающий уроки», а заботливый наставник, готовый прийти на помощь своим ученикам.</a:t>
                      </a:r>
                      <a:endParaRPr lang="ru-RU"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66" y="357166"/>
            <a:ext cx="5557932" cy="369332"/>
          </a:xfrm>
          <a:prstGeom prst="rect">
            <a:avLst/>
          </a:prstGeom>
          <a:noFill/>
        </p:spPr>
        <p:txBody>
          <a:bodyPr wrap="none" rtlCol="0">
            <a:spAutoFit/>
          </a:bodyPr>
          <a:lstStyle/>
          <a:p>
            <a:r>
              <a:rPr lang="ru-RU" dirty="0"/>
              <a:t>Смысловая связь – выделение главного + детализация</a:t>
            </a:r>
          </a:p>
        </p:txBody>
      </p:sp>
      <p:graphicFrame>
        <p:nvGraphicFramePr>
          <p:cNvPr id="3" name="Таблица 2"/>
          <p:cNvGraphicFramePr>
            <a:graphicFrameLocks noGrp="1"/>
          </p:cNvGraphicFramePr>
          <p:nvPr/>
        </p:nvGraphicFramePr>
        <p:xfrm>
          <a:off x="428596" y="714356"/>
          <a:ext cx="8215370" cy="5802900"/>
        </p:xfrm>
        <a:graphic>
          <a:graphicData uri="http://schemas.openxmlformats.org/drawingml/2006/table">
            <a:tbl>
              <a:tblPr firstRow="1" bandRow="1">
                <a:tableStyleId>{5C22544A-7EE6-4342-B048-85BDC9FD1C3A}</a:tableStyleId>
              </a:tblPr>
              <a:tblGrid>
                <a:gridCol w="2643206">
                  <a:extLst>
                    <a:ext uri="{9D8B030D-6E8A-4147-A177-3AD203B41FA5}">
                      <a16:colId xmlns:a16="http://schemas.microsoft.com/office/drawing/2014/main" xmlns="" val="20000"/>
                    </a:ext>
                  </a:extLst>
                </a:gridCol>
                <a:gridCol w="5572164">
                  <a:extLst>
                    <a:ext uri="{9D8B030D-6E8A-4147-A177-3AD203B41FA5}">
                      <a16:colId xmlns:a16="http://schemas.microsoft.com/office/drawing/2014/main" xmlns="" val="20001"/>
                    </a:ext>
                  </a:extLst>
                </a:gridCol>
              </a:tblGrid>
              <a:tr h="1446620">
                <a:tc>
                  <a:txBody>
                    <a:bodyPr/>
                    <a:lstStyle/>
                    <a:p>
                      <a:r>
                        <a:rPr lang="ru-RU" dirty="0"/>
                        <a:t>Проблема</a:t>
                      </a:r>
                    </a:p>
                  </a:txBody>
                  <a:tcPr/>
                </a:tc>
                <a:tc>
                  <a:txBody>
                    <a:bodyPr/>
                    <a:lstStyle/>
                    <a:p>
                      <a:r>
                        <a:rPr lang="ru-RU" dirty="0"/>
                        <a:t>Какого человека можно назвать добрым? Такова проблема, которая находится в центре внимания автора.</a:t>
                      </a:r>
                    </a:p>
                  </a:txBody>
                  <a:tcPr/>
                </a:tc>
                <a:extLst>
                  <a:ext uri="{0D108BD9-81ED-4DB2-BD59-A6C34878D82A}">
                    <a16:rowId xmlns:a16="http://schemas.microsoft.com/office/drawing/2014/main" xmlns="" val="10000"/>
                  </a:ext>
                </a:extLst>
              </a:tr>
              <a:tr h="1446620">
                <a:tc>
                  <a:txBody>
                    <a:bodyPr/>
                    <a:lstStyle/>
                    <a:p>
                      <a:r>
                        <a:rPr lang="ru-RU" dirty="0"/>
                        <a:t>Указание</a:t>
                      </a:r>
                      <a:r>
                        <a:rPr lang="ru-RU" baseline="0" dirty="0"/>
                        <a:t> на смысловую связь между примерами</a:t>
                      </a:r>
                      <a:endParaRPr lang="ru-RU" dirty="0"/>
                    </a:p>
                  </a:txBody>
                  <a:tcPr/>
                </a:tc>
                <a:tc>
                  <a:txBody>
                    <a:bodyPr/>
                    <a:lstStyle/>
                    <a:p>
                      <a:r>
                        <a:rPr lang="ru-RU" dirty="0"/>
                        <a:t>Размышляя над поставленным вопросом, писатель пытается проанализировать сложное понятие доброты.</a:t>
                      </a:r>
                    </a:p>
                  </a:txBody>
                  <a:tcPr/>
                </a:tc>
                <a:extLst>
                  <a:ext uri="{0D108BD9-81ED-4DB2-BD59-A6C34878D82A}">
                    <a16:rowId xmlns:a16="http://schemas.microsoft.com/office/drawing/2014/main" xmlns="" val="10001"/>
                  </a:ext>
                </a:extLst>
              </a:tr>
              <a:tr h="1446620">
                <a:tc>
                  <a:txBody>
                    <a:bodyPr/>
                    <a:lstStyle/>
                    <a:p>
                      <a:r>
                        <a:rPr lang="ru-RU" dirty="0"/>
                        <a:t>Первый</a:t>
                      </a:r>
                      <a:r>
                        <a:rPr lang="ru-RU" baseline="0" dirty="0"/>
                        <a:t> пример-иллюстрация и пояснение к примеру</a:t>
                      </a:r>
                      <a:endParaRPr lang="ru-RU" dirty="0"/>
                    </a:p>
                  </a:txBody>
                  <a:tcPr/>
                </a:tc>
                <a:tc>
                  <a:txBody>
                    <a:bodyPr/>
                    <a:lstStyle/>
                    <a:p>
                      <a:r>
                        <a:rPr lang="ru-RU" dirty="0"/>
                        <a:t>По мнению писателя, главное качество доброго человека заключается в умении видеть и слышать окружающих, отрешившись от собственных забот. Именно в этом и состоит деятельная человеческая доброта. </a:t>
                      </a:r>
                    </a:p>
                  </a:txBody>
                  <a:tcPr/>
                </a:tc>
                <a:extLst>
                  <a:ext uri="{0D108BD9-81ED-4DB2-BD59-A6C34878D82A}">
                    <a16:rowId xmlns:a16="http://schemas.microsoft.com/office/drawing/2014/main" xmlns="" val="10002"/>
                  </a:ext>
                </a:extLst>
              </a:tr>
              <a:tr h="1446620">
                <a:tc>
                  <a:txBody>
                    <a:bodyPr/>
                    <a:lstStyle/>
                    <a:p>
                      <a:r>
                        <a:rPr lang="ru-RU" dirty="0"/>
                        <a:t>Второй пример-иллюстрация</a:t>
                      </a:r>
                      <a:r>
                        <a:rPr lang="ru-RU" baseline="0" dirty="0"/>
                        <a:t> и пояснение к примеру</a:t>
                      </a:r>
                      <a:endParaRPr lang="ru-RU" dirty="0"/>
                    </a:p>
                  </a:txBody>
                  <a:tcPr/>
                </a:tc>
                <a:tc>
                  <a:txBody>
                    <a:bodyPr/>
                    <a:lstStyle/>
                    <a:p>
                      <a:r>
                        <a:rPr lang="ru-RU" dirty="0"/>
                        <a:t>Автор</a:t>
                      </a:r>
                      <a:r>
                        <a:rPr lang="ru-RU" baseline="0" dirty="0"/>
                        <a:t> также подчеркивает, что сама близость доброго человека благотворно воздействует на всех окружающих. Таким образом, добрый человек всех вокруг делает добрее и лучше.</a:t>
                      </a:r>
                      <a:endParaRPr lang="ru-RU" dirty="0"/>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571480"/>
          <a:ext cx="8001056" cy="3679057"/>
        </p:xfrm>
        <a:graphic>
          <a:graphicData uri="http://schemas.openxmlformats.org/drawingml/2006/table">
            <a:tbl>
              <a:tblPr firstRow="1" bandRow="1">
                <a:tableStyleId>{5C22544A-7EE6-4342-B048-85BDC9FD1C3A}</a:tableStyleId>
              </a:tblPr>
              <a:tblGrid>
                <a:gridCol w="2538249">
                  <a:extLst>
                    <a:ext uri="{9D8B030D-6E8A-4147-A177-3AD203B41FA5}">
                      <a16:colId xmlns:a16="http://schemas.microsoft.com/office/drawing/2014/main" xmlns="" val="20000"/>
                    </a:ext>
                  </a:extLst>
                </a:gridCol>
                <a:gridCol w="5462807">
                  <a:extLst>
                    <a:ext uri="{9D8B030D-6E8A-4147-A177-3AD203B41FA5}">
                      <a16:colId xmlns:a16="http://schemas.microsoft.com/office/drawing/2014/main" xmlns="" val="20001"/>
                    </a:ext>
                  </a:extLst>
                </a:gridCol>
              </a:tblGrid>
              <a:tr h="1357322">
                <a:tc>
                  <a:txBody>
                    <a:bodyPr/>
                    <a:lstStyle/>
                    <a:p>
                      <a:r>
                        <a:rPr lang="ru-RU" dirty="0"/>
                        <a:t>Анализ смысловой связи между примерами</a:t>
                      </a:r>
                    </a:p>
                  </a:txBody>
                  <a:tcPr/>
                </a:tc>
                <a:tc>
                  <a:txBody>
                    <a:bodyPr/>
                    <a:lstStyle/>
                    <a:p>
                      <a:r>
                        <a:rPr lang="ru-RU" dirty="0"/>
                        <a:t>Приведенные примеры позволяют писателю</a:t>
                      </a:r>
                      <a:r>
                        <a:rPr lang="ru-RU" baseline="0" dirty="0"/>
                        <a:t> показать отдельные стороны многогранного понятия «добрый человек».</a:t>
                      </a:r>
                      <a:endParaRPr lang="ru-RU" dirty="0"/>
                    </a:p>
                  </a:txBody>
                  <a:tcPr/>
                </a:tc>
                <a:extLst>
                  <a:ext uri="{0D108BD9-81ED-4DB2-BD59-A6C34878D82A}">
                    <a16:rowId xmlns:a16="http://schemas.microsoft.com/office/drawing/2014/main" xmlns="" val="10000"/>
                  </a:ext>
                </a:extLst>
              </a:tr>
              <a:tr h="2321735">
                <a:tc>
                  <a:txBody>
                    <a:bodyPr/>
                    <a:lstStyle/>
                    <a:p>
                      <a:r>
                        <a:rPr lang="ru-RU" dirty="0"/>
                        <a:t>Позиция автора</a:t>
                      </a:r>
                    </a:p>
                  </a:txBody>
                  <a:tcPr/>
                </a:tc>
                <a:tc>
                  <a:txBody>
                    <a:bodyPr/>
                    <a:lstStyle/>
                    <a:p>
                      <a:r>
                        <a:rPr lang="ru-RU" dirty="0"/>
                        <a:t>Таким образом,</a:t>
                      </a:r>
                      <a:r>
                        <a:rPr lang="ru-RU" baseline="0" dirty="0"/>
                        <a:t> позицию автора можно сформулировать следующим образом: добрый человек – это тот, кто, забывая о себе, готов помогать окружающим, делать мир лучше.</a:t>
                      </a:r>
                      <a:endParaRPr lang="ru-RU"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14282" y="285729"/>
          <a:ext cx="8572560" cy="6143668"/>
        </p:xfrm>
        <a:graphic>
          <a:graphicData uri="http://schemas.openxmlformats.org/drawingml/2006/table">
            <a:tbl>
              <a:tblPr firstRow="1" bandRow="1">
                <a:tableStyleId>{5C22544A-7EE6-4342-B048-85BDC9FD1C3A}</a:tableStyleId>
              </a:tblPr>
              <a:tblGrid>
                <a:gridCol w="2301891">
                  <a:extLst>
                    <a:ext uri="{9D8B030D-6E8A-4147-A177-3AD203B41FA5}">
                      <a16:colId xmlns:a16="http://schemas.microsoft.com/office/drawing/2014/main" xmlns="" val="20000"/>
                    </a:ext>
                  </a:extLst>
                </a:gridCol>
                <a:gridCol w="6270669">
                  <a:extLst>
                    <a:ext uri="{9D8B030D-6E8A-4147-A177-3AD203B41FA5}">
                      <a16:colId xmlns:a16="http://schemas.microsoft.com/office/drawing/2014/main" xmlns="" val="20001"/>
                    </a:ext>
                  </a:extLst>
                </a:gridCol>
              </a:tblGrid>
              <a:tr h="1121115">
                <a:tc>
                  <a:txBody>
                    <a:bodyPr/>
                    <a:lstStyle/>
                    <a:p>
                      <a:r>
                        <a:rPr lang="ru-RU" dirty="0"/>
                        <a:t>Проблема</a:t>
                      </a:r>
                    </a:p>
                  </a:txBody>
                  <a:tcPr/>
                </a:tc>
                <a:tc>
                  <a:txBody>
                    <a:bodyPr/>
                    <a:lstStyle/>
                    <a:p>
                      <a:endParaRPr lang="ru-RU" dirty="0"/>
                    </a:p>
                  </a:txBody>
                  <a:tcPr/>
                </a:tc>
                <a:extLst>
                  <a:ext uri="{0D108BD9-81ED-4DB2-BD59-A6C34878D82A}">
                    <a16:rowId xmlns:a16="http://schemas.microsoft.com/office/drawing/2014/main" xmlns="" val="10000"/>
                  </a:ext>
                </a:extLst>
              </a:tr>
              <a:tr h="2242211">
                <a:tc>
                  <a:txBody>
                    <a:bodyPr/>
                    <a:lstStyle/>
                    <a:p>
                      <a:r>
                        <a:rPr lang="ru-RU" dirty="0"/>
                        <a:t>Первый пример-иллюстрация</a:t>
                      </a:r>
                      <a:r>
                        <a:rPr lang="ru-RU" baseline="0" dirty="0"/>
                        <a:t> и пояснение к примеру</a:t>
                      </a:r>
                      <a:endParaRPr lang="ru-RU" dirty="0"/>
                    </a:p>
                  </a:txBody>
                  <a:tcPr/>
                </a:tc>
                <a:tc>
                  <a:txBody>
                    <a:bodyPr/>
                    <a:lstStyle/>
                    <a:p>
                      <a:r>
                        <a:rPr lang="ru-RU" dirty="0"/>
                        <a:t>Автор пишет, что</a:t>
                      </a:r>
                      <a:r>
                        <a:rPr lang="ru-RU" baseline="0" dirty="0"/>
                        <a:t> глубина художественного образа откроется только тому, чей «ум открыт для поиска», для нахождения смысловых связей, ассоциаций. Действительно, чем больше знает человек, чем больше он читает и размышляет над прочитанным, тем проще ему проникнуть в замысел писателя, открыть скрытые смыслы, которые далеко не всегда лежат на поверхности.</a:t>
                      </a:r>
                      <a:endParaRPr lang="ru-RU" dirty="0"/>
                    </a:p>
                  </a:txBody>
                  <a:tcPr/>
                </a:tc>
                <a:extLst>
                  <a:ext uri="{0D108BD9-81ED-4DB2-BD59-A6C34878D82A}">
                    <a16:rowId xmlns:a16="http://schemas.microsoft.com/office/drawing/2014/main" xmlns="" val="10001"/>
                  </a:ext>
                </a:extLst>
              </a:tr>
              <a:tr h="2780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a:t>Второй пример-иллюстрация</a:t>
                      </a:r>
                      <a:r>
                        <a:rPr lang="ru-RU" baseline="0" dirty="0"/>
                        <a:t> и пояснение к примеру</a:t>
                      </a:r>
                      <a:endParaRPr lang="ru-RU" dirty="0"/>
                    </a:p>
                    <a:p>
                      <a:endParaRPr lang="ru-RU" dirty="0"/>
                    </a:p>
                  </a:txBody>
                  <a:tcPr/>
                </a:tc>
                <a:tc>
                  <a:txBody>
                    <a:bodyPr/>
                    <a:lstStyle/>
                    <a:p>
                      <a:r>
                        <a:rPr lang="ru-RU" dirty="0"/>
                        <a:t>В то же время,</a:t>
                      </a:r>
                      <a:r>
                        <a:rPr lang="ru-RU" baseline="0" dirty="0"/>
                        <a:t> как подчеркивает публицист, «только холодного рассудка недостаточно для постижения истин, воплощенных в художественной форме». И здесь на помощь человеку приходит умение чувствовать, сопереживать герою «всем сердцем и всей душой». В самом деле,  художественная книга тем и ценна, что она не только дает пищу уму, но и пробуждает душу, погружает в мир человеческих чувств, заставляет радоваться или страдать, нравственно совершенствоваться.</a:t>
                      </a:r>
                      <a:endParaRPr lang="ru-RU" dirty="0"/>
                    </a:p>
                  </a:txBody>
                  <a:tcPr/>
                </a:tc>
                <a:extLst>
                  <a:ext uri="{0D108BD9-81ED-4DB2-BD59-A6C34878D82A}">
                    <a16:rowId xmlns:a16="http://schemas.microsoft.com/office/drawing/2014/main" xmlns="" val="10002"/>
                  </a:ext>
                </a:extLst>
              </a:tr>
            </a:tbl>
          </a:graphicData>
        </a:graphic>
      </p:graphicFrame>
      <p:sp>
        <p:nvSpPr>
          <p:cNvPr id="4" name="TextBox 3"/>
          <p:cNvSpPr txBox="1"/>
          <p:nvPr/>
        </p:nvSpPr>
        <p:spPr>
          <a:xfrm>
            <a:off x="2786050" y="428604"/>
            <a:ext cx="4857784" cy="923330"/>
          </a:xfrm>
          <a:prstGeom prst="rect">
            <a:avLst/>
          </a:prstGeom>
          <a:noFill/>
        </p:spPr>
        <p:txBody>
          <a:bodyPr wrap="square" rtlCol="0">
            <a:spAutoFit/>
          </a:bodyPr>
          <a:lstStyle/>
          <a:p>
            <a:r>
              <a:rPr lang="ru-RU" dirty="0"/>
              <a:t>Что необходимо человеку для полноценного восприятия искусства? Над этим вопросом заставляет задуматься текст Г. Андреева.</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500042"/>
          <a:ext cx="8715436" cy="3929090"/>
        </p:xfrm>
        <a:graphic>
          <a:graphicData uri="http://schemas.openxmlformats.org/drawingml/2006/table">
            <a:tbl>
              <a:tblPr firstRow="1" bandRow="1">
                <a:tableStyleId>{5C22544A-7EE6-4342-B048-85BDC9FD1C3A}</a:tableStyleId>
              </a:tblPr>
              <a:tblGrid>
                <a:gridCol w="2490124">
                  <a:extLst>
                    <a:ext uri="{9D8B030D-6E8A-4147-A177-3AD203B41FA5}">
                      <a16:colId xmlns:a16="http://schemas.microsoft.com/office/drawing/2014/main" xmlns="" val="20000"/>
                    </a:ext>
                  </a:extLst>
                </a:gridCol>
                <a:gridCol w="6225312">
                  <a:extLst>
                    <a:ext uri="{9D8B030D-6E8A-4147-A177-3AD203B41FA5}">
                      <a16:colId xmlns:a16="http://schemas.microsoft.com/office/drawing/2014/main" xmlns="" val="20001"/>
                    </a:ext>
                  </a:extLst>
                </a:gridCol>
              </a:tblGrid>
              <a:tr h="2095508">
                <a:tc>
                  <a:txBody>
                    <a:bodyPr/>
                    <a:lstStyle/>
                    <a:p>
                      <a:r>
                        <a:rPr lang="ru-RU" dirty="0"/>
                        <a:t>Первый пример-иллюстрация</a:t>
                      </a:r>
                      <a:r>
                        <a:rPr lang="ru-RU" baseline="0" dirty="0"/>
                        <a:t> и пояснение к примеру</a:t>
                      </a:r>
                      <a:endParaRPr lang="ru-RU" dirty="0"/>
                    </a:p>
                  </a:txBody>
                  <a:tcPr/>
                </a:tc>
                <a:tc>
                  <a:txBody>
                    <a:bodyPr/>
                    <a:lstStyle/>
                    <a:p>
                      <a:r>
                        <a:rPr lang="ru-RU" dirty="0"/>
                        <a:t>Как видим, приведенные примеры дополняют</a:t>
                      </a:r>
                      <a:r>
                        <a:rPr lang="ru-RU" baseline="0" dirty="0"/>
                        <a:t> друг друга, соединяя две важнейшие стороны человеческого бытия, гармоническое сочетание которых необходимо для постижения произведения искусства. Мысль читателя открывает новые смыслы, а чувства углубляют восприятие, позволяя всем своим нравственным существом ощутить, пережить прочитанное.</a:t>
                      </a:r>
                      <a:endParaRPr lang="ru-RU" dirty="0"/>
                    </a:p>
                  </a:txBody>
                  <a:tcPr/>
                </a:tc>
                <a:extLst>
                  <a:ext uri="{0D108BD9-81ED-4DB2-BD59-A6C34878D82A}">
                    <a16:rowId xmlns:a16="http://schemas.microsoft.com/office/drawing/2014/main" xmlns="" val="10000"/>
                  </a:ext>
                </a:extLst>
              </a:tr>
              <a:tr h="1833582">
                <a:tc>
                  <a:txBody>
                    <a:bodyPr/>
                    <a:lstStyle/>
                    <a:p>
                      <a:r>
                        <a:rPr lang="ru-RU" dirty="0"/>
                        <a:t>Позиция автора</a:t>
                      </a:r>
                    </a:p>
                  </a:txBody>
                  <a:tcPr/>
                </a:tc>
                <a:tc>
                  <a:txBody>
                    <a:bodyPr/>
                    <a:lstStyle/>
                    <a:p>
                      <a:r>
                        <a:rPr lang="ru-RU" dirty="0"/>
                        <a:t>Итак, автор убеждает нас в том, что только напряженная работа ума и сердца, разума и чувств откроет человеку тайны искусства слова, позволит воспринять произведение искусства во всей полноте.</a:t>
                      </a: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357166"/>
            <a:ext cx="4776629" cy="369332"/>
          </a:xfrm>
          <a:prstGeom prst="rect">
            <a:avLst/>
          </a:prstGeom>
          <a:noFill/>
        </p:spPr>
        <p:txBody>
          <a:bodyPr wrap="none" rtlCol="0">
            <a:spAutoFit/>
          </a:bodyPr>
          <a:lstStyle/>
          <a:p>
            <a:r>
              <a:rPr lang="ru-RU" dirty="0"/>
              <a:t>Клише для комментирующей части сочинения</a:t>
            </a:r>
          </a:p>
        </p:txBody>
      </p:sp>
      <p:graphicFrame>
        <p:nvGraphicFramePr>
          <p:cNvPr id="3" name="Таблица 2"/>
          <p:cNvGraphicFramePr>
            <a:graphicFrameLocks noGrp="1"/>
          </p:cNvGraphicFramePr>
          <p:nvPr/>
        </p:nvGraphicFramePr>
        <p:xfrm>
          <a:off x="357158" y="928669"/>
          <a:ext cx="8501122" cy="5248206"/>
        </p:xfrm>
        <a:graphic>
          <a:graphicData uri="http://schemas.openxmlformats.org/drawingml/2006/table">
            <a:tbl>
              <a:tblPr firstRow="1" bandRow="1">
                <a:tableStyleId>{5C22544A-7EE6-4342-B048-85BDC9FD1C3A}</a:tableStyleId>
              </a:tblPr>
              <a:tblGrid>
                <a:gridCol w="4849835">
                  <a:extLst>
                    <a:ext uri="{9D8B030D-6E8A-4147-A177-3AD203B41FA5}">
                      <a16:colId xmlns:a16="http://schemas.microsoft.com/office/drawing/2014/main" xmlns="" val="20000"/>
                    </a:ext>
                  </a:extLst>
                </a:gridCol>
                <a:gridCol w="3651287">
                  <a:extLst>
                    <a:ext uri="{9D8B030D-6E8A-4147-A177-3AD203B41FA5}">
                      <a16:colId xmlns:a16="http://schemas.microsoft.com/office/drawing/2014/main" xmlns="" val="20001"/>
                    </a:ext>
                  </a:extLst>
                </a:gridCol>
              </a:tblGrid>
              <a:tr h="757745">
                <a:tc>
                  <a:txBody>
                    <a:bodyPr/>
                    <a:lstStyle/>
                    <a:p>
                      <a:r>
                        <a:rPr lang="ru-RU" dirty="0"/>
                        <a:t>Публицистический текст для примеров-иллюстраций</a:t>
                      </a:r>
                    </a:p>
                  </a:txBody>
                  <a:tcPr/>
                </a:tc>
                <a:tc>
                  <a:txBody>
                    <a:bodyPr/>
                    <a:lstStyle/>
                    <a:p>
                      <a:r>
                        <a:rPr lang="ru-RU" dirty="0"/>
                        <a:t>Художественный текст для примеров-иллюстраций</a:t>
                      </a:r>
                    </a:p>
                  </a:txBody>
                  <a:tcPr/>
                </a:tc>
                <a:extLst>
                  <a:ext uri="{0D108BD9-81ED-4DB2-BD59-A6C34878D82A}">
                    <a16:rowId xmlns:a16="http://schemas.microsoft.com/office/drawing/2014/main" xmlns="" val="10000"/>
                  </a:ext>
                </a:extLst>
              </a:tr>
              <a:tr h="2314090">
                <a:tc>
                  <a:txBody>
                    <a:bodyPr/>
                    <a:lstStyle/>
                    <a:p>
                      <a:r>
                        <a:rPr lang="ru-RU" dirty="0"/>
                        <a:t>Автор обращается к своему опыту и вспоминает…</a:t>
                      </a:r>
                    </a:p>
                    <a:p>
                      <a:r>
                        <a:rPr lang="ru-RU" dirty="0"/>
                        <a:t>Автор не случайно приводит слова …</a:t>
                      </a:r>
                    </a:p>
                    <a:p>
                      <a:r>
                        <a:rPr lang="ru-RU" dirty="0"/>
                        <a:t>Автор спорит с …</a:t>
                      </a:r>
                    </a:p>
                    <a:p>
                      <a:r>
                        <a:rPr lang="ru-RU" dirty="0"/>
                        <a:t>Думаю,</a:t>
                      </a:r>
                      <a:r>
                        <a:rPr lang="ru-RU" baseline="0" dirty="0"/>
                        <a:t> нужно обратить внимание на мысль о том, что…</a:t>
                      </a:r>
                    </a:p>
                    <a:p>
                      <a:r>
                        <a:rPr lang="ru-RU" baseline="0" dirty="0"/>
                        <a:t>Особого внимания заслуживает мнение автора о том, что…</a:t>
                      </a:r>
                      <a:endParaRPr lang="ru-RU" dirty="0"/>
                    </a:p>
                  </a:txBody>
                  <a:tcPr/>
                </a:tc>
                <a:tc>
                  <a:txBody>
                    <a:bodyPr/>
                    <a:lstStyle/>
                    <a:p>
                      <a:r>
                        <a:rPr lang="ru-RU" dirty="0"/>
                        <a:t>Писатель изображает …</a:t>
                      </a:r>
                    </a:p>
                    <a:p>
                      <a:r>
                        <a:rPr lang="ru-RU" dirty="0"/>
                        <a:t>Герой</a:t>
                      </a:r>
                      <a:r>
                        <a:rPr lang="ru-RU" baseline="0" dirty="0"/>
                        <a:t> говорит:</a:t>
                      </a:r>
                    </a:p>
                    <a:p>
                      <a:r>
                        <a:rPr lang="ru-RU" baseline="0" dirty="0"/>
                        <a:t>Стоит обратить внимание на мысли (слова, поступки героя)</a:t>
                      </a:r>
                    </a:p>
                    <a:p>
                      <a:r>
                        <a:rPr lang="ru-RU" baseline="0" dirty="0"/>
                        <a:t>Симпатии автора на стороне героя, который</a:t>
                      </a:r>
                      <a:endParaRPr lang="ru-RU" dirty="0"/>
                    </a:p>
                  </a:txBody>
                  <a:tcPr/>
                </a:tc>
                <a:extLst>
                  <a:ext uri="{0D108BD9-81ED-4DB2-BD59-A6C34878D82A}">
                    <a16:rowId xmlns:a16="http://schemas.microsoft.com/office/drawing/2014/main" xmlns="" val="10001"/>
                  </a:ext>
                </a:extLst>
              </a:tr>
              <a:tr h="439011">
                <a:tc>
                  <a:txBody>
                    <a:bodyPr/>
                    <a:lstStyle/>
                    <a:p>
                      <a:r>
                        <a:rPr lang="ru-RU" dirty="0"/>
                        <a:t>Пояснение к примерам</a:t>
                      </a:r>
                    </a:p>
                  </a:txBody>
                  <a:tcPr/>
                </a:tc>
                <a:tc>
                  <a:txBody>
                    <a:bodyPr/>
                    <a:lstStyle/>
                    <a:p>
                      <a:r>
                        <a:rPr lang="ru-RU" dirty="0"/>
                        <a:t>Пояснение к примерам</a:t>
                      </a:r>
                    </a:p>
                  </a:txBody>
                  <a:tcPr/>
                </a:tc>
                <a:extLst>
                  <a:ext uri="{0D108BD9-81ED-4DB2-BD59-A6C34878D82A}">
                    <a16:rowId xmlns:a16="http://schemas.microsoft.com/office/drawing/2014/main" xmlns="" val="10002"/>
                  </a:ext>
                </a:extLst>
              </a:tr>
              <a:tr h="439011">
                <a:tc>
                  <a:txBody>
                    <a:bodyPr/>
                    <a:lstStyle/>
                    <a:p>
                      <a:r>
                        <a:rPr lang="ru-RU" dirty="0"/>
                        <a:t>Писатель хочет сказать, что…</a:t>
                      </a:r>
                    </a:p>
                    <a:p>
                      <a:r>
                        <a:rPr lang="ru-RU" dirty="0"/>
                        <a:t>Этот</a:t>
                      </a:r>
                      <a:r>
                        <a:rPr lang="ru-RU" baseline="0" dirty="0"/>
                        <a:t> пример показывает, что…</a:t>
                      </a:r>
                    </a:p>
                    <a:p>
                      <a:r>
                        <a:rPr lang="ru-RU" baseline="0" dirty="0"/>
                        <a:t>Смысл этого высказывания в том, что…</a:t>
                      </a:r>
                    </a:p>
                    <a:p>
                      <a:r>
                        <a:rPr lang="ru-RU" baseline="0" dirty="0"/>
                        <a:t>Я думаю, этим примером автор хотел сказать …</a:t>
                      </a:r>
                      <a:endParaRPr lang="ru-RU" dirty="0"/>
                    </a:p>
                  </a:txBody>
                  <a:tcPr/>
                </a:tc>
                <a:tc>
                  <a:txBody>
                    <a:bodyPr/>
                    <a:lstStyle/>
                    <a:p>
                      <a:r>
                        <a:rPr lang="ru-RU" dirty="0"/>
                        <a:t>Автор не случайно обращает внимание на …</a:t>
                      </a:r>
                    </a:p>
                    <a:p>
                      <a:r>
                        <a:rPr lang="ru-RU" dirty="0"/>
                        <a:t>Поступок героя</a:t>
                      </a:r>
                      <a:r>
                        <a:rPr lang="ru-RU" baseline="0" dirty="0"/>
                        <a:t> показывает, что …</a:t>
                      </a:r>
                    </a:p>
                    <a:p>
                      <a:r>
                        <a:rPr lang="ru-RU" baseline="0" dirty="0"/>
                        <a:t>Слова героя позволяют увидеть…</a:t>
                      </a:r>
                    </a:p>
                    <a:p>
                      <a:r>
                        <a:rPr lang="ru-RU" baseline="0" dirty="0"/>
                        <a:t>Эти события автор описывает, чтобы…</a:t>
                      </a:r>
                      <a:endParaRPr lang="ru-RU" dirty="0"/>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428604"/>
            <a:ext cx="6677469" cy="369332"/>
          </a:xfrm>
          <a:prstGeom prst="rect">
            <a:avLst/>
          </a:prstGeom>
          <a:noFill/>
        </p:spPr>
        <p:txBody>
          <a:bodyPr wrap="none" rtlCol="0">
            <a:spAutoFit/>
          </a:bodyPr>
          <a:lstStyle/>
          <a:p>
            <a:r>
              <a:rPr lang="ru-RU" b="1" dirty="0"/>
              <a:t>Рассмотрим конкретный пример. Текст Ивана Ильина о дружбе.</a:t>
            </a:r>
          </a:p>
        </p:txBody>
      </p:sp>
      <p:pic>
        <p:nvPicPr>
          <p:cNvPr id="12290" name="Picture 2"/>
          <p:cNvPicPr>
            <a:picLocks noChangeAspect="1" noChangeArrowheads="1"/>
          </p:cNvPicPr>
          <p:nvPr/>
        </p:nvPicPr>
        <p:blipFill>
          <a:blip r:embed="rId2"/>
          <a:srcRect l="17188" t="20139" r="43749" b="28472"/>
          <a:stretch>
            <a:fillRect/>
          </a:stretch>
        </p:blipFill>
        <p:spPr bwMode="auto">
          <a:xfrm>
            <a:off x="1214414" y="857232"/>
            <a:ext cx="7143800" cy="5286412"/>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l="17579" t="19444" r="38671" b="28472"/>
          <a:stretch>
            <a:fillRect/>
          </a:stretch>
        </p:blipFill>
        <p:spPr bwMode="auto">
          <a:xfrm>
            <a:off x="214282" y="500042"/>
            <a:ext cx="8001056" cy="5357850"/>
          </a:xfrm>
          <a:prstGeom prst="rect">
            <a:avLst/>
          </a:prstGeom>
          <a:noFill/>
          <a:ln w="9525">
            <a:noFill/>
            <a:miter lim="800000"/>
            <a:headEnd/>
            <a:tailEnd/>
          </a:ln>
          <a:effectLst/>
        </p:spPr>
      </p:pic>
      <p:sp>
        <p:nvSpPr>
          <p:cNvPr id="3" name="TextBox 2"/>
          <p:cNvSpPr txBox="1"/>
          <p:nvPr/>
        </p:nvSpPr>
        <p:spPr>
          <a:xfrm>
            <a:off x="1357290" y="285728"/>
            <a:ext cx="6417911" cy="369332"/>
          </a:xfrm>
          <a:prstGeom prst="rect">
            <a:avLst/>
          </a:prstGeom>
          <a:noFill/>
        </p:spPr>
        <p:txBody>
          <a:bodyPr wrap="none" rtlCol="0">
            <a:spAutoFit/>
          </a:bodyPr>
          <a:lstStyle/>
          <a:p>
            <a:r>
              <a:rPr lang="ru-RU" b="1" dirty="0"/>
              <a:t>Так может быть написана комментирующая часть сочинения: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l="32031" t="18055" r="28906" b="35417"/>
          <a:stretch>
            <a:fillRect/>
          </a:stretch>
        </p:blipFill>
        <p:spPr bwMode="auto">
          <a:xfrm>
            <a:off x="1000100" y="857232"/>
            <a:ext cx="7143800" cy="4786346"/>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14282" y="500042"/>
            <a:ext cx="2643206"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Анализ смысловой связи между примерами</a:t>
            </a:r>
          </a:p>
        </p:txBody>
      </p:sp>
      <p:sp>
        <p:nvSpPr>
          <p:cNvPr id="3" name="TextBox 2"/>
          <p:cNvSpPr txBox="1"/>
          <p:nvPr/>
        </p:nvSpPr>
        <p:spPr>
          <a:xfrm>
            <a:off x="3000364" y="500042"/>
            <a:ext cx="5572164" cy="1477328"/>
          </a:xfrm>
          <a:prstGeom prst="rect">
            <a:avLst/>
          </a:prstGeom>
          <a:noFill/>
        </p:spPr>
        <p:txBody>
          <a:bodyPr wrap="square" rtlCol="0">
            <a:spAutoFit/>
          </a:bodyPr>
          <a:lstStyle/>
          <a:p>
            <a:r>
              <a:rPr lang="ru-RU" dirty="0"/>
              <a:t>Таким образом, автор противопоставляет два рода человеческих отношений: мнимую дружбу, не столько объединяющую, сколько разобщающую людей, и настоящую духовную близость, побеждающую одиночество.</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285728"/>
            <a:ext cx="5925853" cy="400110"/>
          </a:xfrm>
          <a:prstGeom prst="rect">
            <a:avLst/>
          </a:prstGeom>
          <a:noFill/>
        </p:spPr>
        <p:txBody>
          <a:bodyPr wrap="none" rtlCol="0">
            <a:spAutoFit/>
          </a:bodyPr>
          <a:lstStyle/>
          <a:p>
            <a:r>
              <a:rPr lang="ru-RU" sz="2000" b="1" dirty="0">
                <a:solidFill>
                  <a:srgbClr val="FF0000"/>
                </a:solidFill>
              </a:rPr>
              <a:t>ОТРАЖЕНИЕ ПОЗИЦИИ АВТОРА ИСХОДНОГО ТЕКСТА</a:t>
            </a:r>
          </a:p>
        </p:txBody>
      </p:sp>
      <p:graphicFrame>
        <p:nvGraphicFramePr>
          <p:cNvPr id="3" name="Таблица 2"/>
          <p:cNvGraphicFramePr>
            <a:graphicFrameLocks noGrp="1"/>
          </p:cNvGraphicFramePr>
          <p:nvPr/>
        </p:nvGraphicFramePr>
        <p:xfrm>
          <a:off x="357158" y="1285860"/>
          <a:ext cx="8358246" cy="3271854"/>
        </p:xfrm>
        <a:graphic>
          <a:graphicData uri="http://schemas.openxmlformats.org/drawingml/2006/table">
            <a:tbl>
              <a:tblPr firstRow="1" bandRow="1">
                <a:tableStyleId>{5C22544A-7EE6-4342-B048-85BDC9FD1C3A}</a:tableStyleId>
              </a:tblPr>
              <a:tblGrid>
                <a:gridCol w="6858048">
                  <a:extLst>
                    <a:ext uri="{9D8B030D-6E8A-4147-A177-3AD203B41FA5}">
                      <a16:colId xmlns:a16="http://schemas.microsoft.com/office/drawing/2014/main" xmlns="" val="20000"/>
                    </a:ext>
                  </a:extLst>
                </a:gridCol>
                <a:gridCol w="1500198">
                  <a:extLst>
                    <a:ext uri="{9D8B030D-6E8A-4147-A177-3AD203B41FA5}">
                      <a16:colId xmlns:a16="http://schemas.microsoft.com/office/drawing/2014/main" xmlns="" val="20001"/>
                    </a:ext>
                  </a:extLst>
                </a:gridCol>
              </a:tblGrid>
              <a:tr h="940827">
                <a:tc>
                  <a:txBody>
                    <a:bodyPr/>
                    <a:lstStyle/>
                    <a:p>
                      <a:r>
                        <a:rPr lang="ru-RU" dirty="0"/>
                        <a:t>КРИТЕРИИ</a:t>
                      </a:r>
                      <a:r>
                        <a:rPr lang="ru-RU" baseline="0" dirty="0"/>
                        <a:t>Й 3</a:t>
                      </a:r>
                    </a:p>
                    <a:p>
                      <a:r>
                        <a:rPr lang="ru-RU" baseline="0" dirty="0"/>
                        <a:t> ОТРАЖЕНИЕ ПОЗИЦИИ АВТОРА ИСХОДНОГО ТЕКСТА</a:t>
                      </a:r>
                      <a:endParaRPr lang="ru-RU" dirty="0"/>
                    </a:p>
                  </a:txBody>
                  <a:tcPr/>
                </a:tc>
                <a:tc>
                  <a:txBody>
                    <a:bodyPr/>
                    <a:lstStyle/>
                    <a:p>
                      <a:r>
                        <a:rPr lang="ru-RU" dirty="0"/>
                        <a:t>МАХ – 1 БАЛЛ</a:t>
                      </a:r>
                    </a:p>
                  </a:txBody>
                  <a:tcPr/>
                </a:tc>
                <a:extLst>
                  <a:ext uri="{0D108BD9-81ED-4DB2-BD59-A6C34878D82A}">
                    <a16:rowId xmlns:a16="http://schemas.microsoft.com/office/drawing/2014/main" xmlns="" val="10000"/>
                  </a:ext>
                </a:extLst>
              </a:tr>
              <a:tr h="1416627">
                <a:tc>
                  <a:txBody>
                    <a:bodyPr/>
                    <a:lstStyle/>
                    <a:p>
                      <a:r>
                        <a:rPr lang="ru-RU" sz="1800" kern="1200" baseline="0" dirty="0">
                          <a:solidFill>
                            <a:schemeClr val="dk1"/>
                          </a:solidFill>
                          <a:latin typeface="+mn-lt"/>
                          <a:ea typeface="+mn-ea"/>
                          <a:cs typeface="+mn-cs"/>
                        </a:rPr>
                        <a:t>Позиция автора (рассказчика) по прокомментированной</a:t>
                      </a:r>
                    </a:p>
                    <a:p>
                      <a:r>
                        <a:rPr lang="ru-RU" sz="1800" kern="1200" baseline="0" dirty="0">
                          <a:solidFill>
                            <a:schemeClr val="dk1"/>
                          </a:solidFill>
                          <a:latin typeface="+mn-lt"/>
                          <a:ea typeface="+mn-ea"/>
                          <a:cs typeface="+mn-cs"/>
                        </a:rPr>
                        <a:t>проблеме исходного текста сформулирована верно.</a:t>
                      </a:r>
                    </a:p>
                    <a:p>
                      <a:r>
                        <a:rPr lang="ru-RU" sz="1800" kern="1200" baseline="0" dirty="0">
                          <a:solidFill>
                            <a:schemeClr val="dk1"/>
                          </a:solidFill>
                          <a:latin typeface="+mn-lt"/>
                          <a:ea typeface="+mn-ea"/>
                          <a:cs typeface="+mn-cs"/>
                        </a:rPr>
                        <a:t>Фактических ошибок, связанных с пониманием позиции</a:t>
                      </a:r>
                    </a:p>
                    <a:p>
                      <a:r>
                        <a:rPr lang="ru-RU" sz="1800" kern="1200" baseline="0" dirty="0">
                          <a:solidFill>
                            <a:schemeClr val="dk1"/>
                          </a:solidFill>
                          <a:latin typeface="+mn-lt"/>
                          <a:ea typeface="+mn-ea"/>
                          <a:cs typeface="+mn-cs"/>
                        </a:rPr>
                        <a:t>автора исходного текста, нет</a:t>
                      </a:r>
                      <a:endParaRPr lang="ru-RU" dirty="0"/>
                    </a:p>
                  </a:txBody>
                  <a:tcPr/>
                </a:tc>
                <a:tc>
                  <a:txBody>
                    <a:bodyPr/>
                    <a:lstStyle/>
                    <a:p>
                      <a:r>
                        <a:rPr lang="ru-RU" dirty="0"/>
                        <a:t>1 БАЛЛ</a:t>
                      </a:r>
                    </a:p>
                  </a:txBody>
                  <a:tcPr/>
                </a:tc>
                <a:extLst>
                  <a:ext uri="{0D108BD9-81ED-4DB2-BD59-A6C34878D82A}">
                    <a16:rowId xmlns:a16="http://schemas.microsoft.com/office/drawing/2014/main" xmlns="" val="10001"/>
                  </a:ext>
                </a:extLst>
              </a:tr>
              <a:tr h="381558">
                <a:tc>
                  <a:txBody>
                    <a:bodyPr/>
                    <a:lstStyle/>
                    <a:p>
                      <a:r>
                        <a:rPr lang="ru-RU" sz="1800" kern="1200" baseline="0" dirty="0">
                          <a:solidFill>
                            <a:schemeClr val="dk1"/>
                          </a:solidFill>
                          <a:latin typeface="+mn-lt"/>
                          <a:ea typeface="+mn-ea"/>
                          <a:cs typeface="+mn-cs"/>
                        </a:rPr>
                        <a:t>Позиция автора исходного текста сформулирована неверно.</a:t>
                      </a:r>
                    </a:p>
                    <a:p>
                      <a:r>
                        <a:rPr lang="ru-RU" sz="1800" b="1" kern="1200" baseline="0" dirty="0">
                          <a:solidFill>
                            <a:schemeClr val="dk1"/>
                          </a:solidFill>
                          <a:latin typeface="+mn-lt"/>
                          <a:ea typeface="+mn-ea"/>
                          <a:cs typeface="+mn-cs"/>
                        </a:rPr>
                        <a:t>ИЛИ</a:t>
                      </a:r>
                    </a:p>
                    <a:p>
                      <a:r>
                        <a:rPr lang="ru-RU" sz="1800" kern="1200" baseline="0" dirty="0">
                          <a:solidFill>
                            <a:schemeClr val="dk1"/>
                          </a:solidFill>
                          <a:latin typeface="+mn-lt"/>
                          <a:ea typeface="+mn-ea"/>
                          <a:cs typeface="+mn-cs"/>
                        </a:rPr>
                        <a:t>Позиция автора исходного текста не сформулирована</a:t>
                      </a:r>
                      <a:endParaRPr lang="ru-RU" dirty="0"/>
                    </a:p>
                  </a:txBody>
                  <a:tcPr/>
                </a:tc>
                <a:tc>
                  <a:txBody>
                    <a:bodyPr/>
                    <a:lstStyle/>
                    <a:p>
                      <a:r>
                        <a:rPr lang="ru-RU" dirty="0"/>
                        <a:t>0 БАЛЛОВ</a:t>
                      </a:r>
                    </a:p>
                  </a:txBody>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ая выноска 5"/>
          <p:cNvSpPr/>
          <p:nvPr/>
        </p:nvSpPr>
        <p:spPr>
          <a:xfrm>
            <a:off x="500034" y="2857496"/>
            <a:ext cx="8143932" cy="321471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2714612" y="428604"/>
            <a:ext cx="4543937" cy="461665"/>
          </a:xfrm>
          <a:prstGeom prst="rect">
            <a:avLst/>
          </a:prstGeom>
          <a:noFill/>
        </p:spPr>
        <p:txBody>
          <a:bodyPr wrap="none" rtlCol="0">
            <a:spAutoFit/>
          </a:bodyPr>
          <a:lstStyle/>
          <a:p>
            <a:pPr algn="ctr"/>
            <a:r>
              <a:rPr lang="ru-RU" sz="2400" b="1" dirty="0">
                <a:solidFill>
                  <a:srgbClr val="FF0000"/>
                </a:solidFill>
              </a:rPr>
              <a:t>ЧТО ТАКОЕ ПОЗИЦИЯ АВТОРА???</a:t>
            </a:r>
          </a:p>
        </p:txBody>
      </p:sp>
      <p:sp>
        <p:nvSpPr>
          <p:cNvPr id="3" name="TextBox 2"/>
          <p:cNvSpPr txBox="1"/>
          <p:nvPr/>
        </p:nvSpPr>
        <p:spPr>
          <a:xfrm>
            <a:off x="428596" y="1142984"/>
            <a:ext cx="8715404" cy="1200329"/>
          </a:xfrm>
          <a:prstGeom prst="rect">
            <a:avLst/>
          </a:prstGeom>
          <a:noFill/>
        </p:spPr>
        <p:txBody>
          <a:bodyPr wrap="square" rtlCol="0">
            <a:spAutoFit/>
          </a:bodyPr>
          <a:lstStyle/>
          <a:p>
            <a:r>
              <a:rPr lang="ru-RU" dirty="0"/>
              <a:t>Итак, в начале сочинения мы сформулировали одну из проблем, над которой размышляет автор текста, затем в комментарии мы показали, как именно раскрывается эта проблема в исходном тексте. Следующий этап –выявить позицию автора текста по отношению к обозначенной им проблеме.</a:t>
            </a:r>
          </a:p>
        </p:txBody>
      </p:sp>
      <p:sp>
        <p:nvSpPr>
          <p:cNvPr id="5" name="TextBox 4"/>
          <p:cNvSpPr txBox="1"/>
          <p:nvPr/>
        </p:nvSpPr>
        <p:spPr>
          <a:xfrm>
            <a:off x="785786" y="2857496"/>
            <a:ext cx="7786742" cy="3046988"/>
          </a:xfrm>
          <a:prstGeom prst="rect">
            <a:avLst/>
          </a:prstGeom>
          <a:noFill/>
        </p:spPr>
        <p:txBody>
          <a:bodyPr wrap="square" rtlCol="0">
            <a:spAutoFit/>
          </a:bodyPr>
          <a:lstStyle/>
          <a:p>
            <a:r>
              <a:rPr lang="ru-RU" sz="2400" b="1" dirty="0">
                <a:solidFill>
                  <a:srgbClr val="FF0000"/>
                </a:solidFill>
              </a:rPr>
              <a:t>Авторская позиция </a:t>
            </a:r>
            <a:r>
              <a:rPr lang="ru-RU" dirty="0"/>
              <a:t>– </a:t>
            </a:r>
            <a:r>
              <a:rPr lang="ru-RU" sz="2400" dirty="0"/>
              <a:t>это итог размышлений, вывод, к которому приходит автор текста.</a:t>
            </a:r>
          </a:p>
          <a:p>
            <a:r>
              <a:rPr lang="ru-RU" sz="2400" dirty="0"/>
              <a:t>! Если проблема – это вопрос, над которым размышляет автор, то </a:t>
            </a:r>
            <a:r>
              <a:rPr lang="ru-RU" sz="2400" dirty="0">
                <a:solidFill>
                  <a:srgbClr val="FF0000"/>
                </a:solidFill>
              </a:rPr>
              <a:t>позиция автора </a:t>
            </a:r>
            <a:r>
              <a:rPr lang="ru-RU" sz="2400" dirty="0"/>
              <a:t>– это ответ на этот вопрос!</a:t>
            </a:r>
          </a:p>
          <a:p>
            <a:endParaRPr lang="ru-RU" sz="2400" dirty="0"/>
          </a:p>
          <a:p>
            <a:r>
              <a:rPr lang="ru-RU" sz="2400" dirty="0"/>
              <a:t>Проблема и позиция автора соотносятся друг с другом как вопросно-ответное единство. Если этого нет, то логика изложения мысли в сочинении нарушена.</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214290"/>
            <a:ext cx="7658635" cy="369332"/>
          </a:xfrm>
          <a:prstGeom prst="rect">
            <a:avLst/>
          </a:prstGeom>
          <a:noFill/>
        </p:spPr>
        <p:txBody>
          <a:bodyPr wrap="none" rtlCol="0">
            <a:spAutoFit/>
          </a:bodyPr>
          <a:lstStyle/>
          <a:p>
            <a:r>
              <a:rPr lang="ru-RU" b="1" dirty="0"/>
              <a:t>Рассмотрим, как связаны между собой проблема текста и позиция автора</a:t>
            </a:r>
          </a:p>
        </p:txBody>
      </p:sp>
      <p:sp>
        <p:nvSpPr>
          <p:cNvPr id="3" name="Прямоугольник 2"/>
          <p:cNvSpPr/>
          <p:nvPr/>
        </p:nvSpPr>
        <p:spPr>
          <a:xfrm>
            <a:off x="3428992" y="785794"/>
            <a:ext cx="285752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ПРОБЛЕМА = ВОПРОС, НА КОТОРЫЙ ОТВЕЧАЕТ АВТОР</a:t>
            </a:r>
          </a:p>
        </p:txBody>
      </p:sp>
      <p:sp>
        <p:nvSpPr>
          <p:cNvPr id="4" name="Прямоугольник 3"/>
          <p:cNvSpPr/>
          <p:nvPr/>
        </p:nvSpPr>
        <p:spPr>
          <a:xfrm>
            <a:off x="214282" y="2000240"/>
            <a:ext cx="4000528"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ВОПРОСИТЕЛЬНОЕ ПРЕДЛОЖЕНИЕ:</a:t>
            </a:r>
          </a:p>
          <a:p>
            <a:pPr algn="ctr"/>
            <a:r>
              <a:rPr lang="ru-RU" dirty="0"/>
              <a:t>Каким должно быть отношение человека к родному языку?</a:t>
            </a:r>
          </a:p>
        </p:txBody>
      </p:sp>
      <p:sp>
        <p:nvSpPr>
          <p:cNvPr id="5" name="Прямоугольник 4"/>
          <p:cNvSpPr/>
          <p:nvPr/>
        </p:nvSpPr>
        <p:spPr>
          <a:xfrm>
            <a:off x="5357818" y="2071678"/>
            <a:ext cx="3643338"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ПРОБЛЕМА ЧЕГО…</a:t>
            </a:r>
          </a:p>
          <a:p>
            <a:pPr algn="ctr"/>
            <a:r>
              <a:rPr lang="ru-RU" dirty="0"/>
              <a:t>Проблема отношения человека к родному языку.</a:t>
            </a:r>
          </a:p>
        </p:txBody>
      </p:sp>
      <p:cxnSp>
        <p:nvCxnSpPr>
          <p:cNvPr id="7" name="Прямая со стрелкой 6"/>
          <p:cNvCxnSpPr/>
          <p:nvPr/>
        </p:nvCxnSpPr>
        <p:spPr>
          <a:xfrm rot="10800000" flipV="1">
            <a:off x="4214810" y="1643050"/>
            <a:ext cx="50006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4857752" y="1643050"/>
            <a:ext cx="57150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Стрелка вниз 10"/>
          <p:cNvSpPr/>
          <p:nvPr/>
        </p:nvSpPr>
        <p:spPr>
          <a:xfrm>
            <a:off x="4500562" y="3786190"/>
            <a:ext cx="57150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2643174" y="5000636"/>
            <a:ext cx="4643470"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ПОЗИЦИЯ АВТОРА</a:t>
            </a:r>
          </a:p>
          <a:p>
            <a:pPr algn="ctr"/>
            <a:r>
              <a:rPr lang="ru-RU" dirty="0"/>
              <a:t>Человек должен с уважением относится к родному языку.</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428604"/>
            <a:ext cx="8358246" cy="1015663"/>
          </a:xfrm>
          <a:prstGeom prst="rect">
            <a:avLst/>
          </a:prstGeom>
          <a:noFill/>
        </p:spPr>
        <p:txBody>
          <a:bodyPr wrap="square" rtlCol="0">
            <a:spAutoFit/>
          </a:bodyPr>
          <a:lstStyle/>
          <a:p>
            <a:r>
              <a:rPr lang="ru-RU" sz="2000" b="1" dirty="0"/>
              <a:t>Позиция автора </a:t>
            </a:r>
            <a:r>
              <a:rPr lang="ru-RU" sz="2000" b="1" dirty="0">
                <a:solidFill>
                  <a:srgbClr val="FF0000"/>
                </a:solidFill>
              </a:rPr>
              <a:t>не всегда </a:t>
            </a:r>
            <a:r>
              <a:rPr lang="ru-RU" sz="2000" b="1" dirty="0"/>
              <a:t>бывает словесно заявлена в тексте и мы, как читатели, должны выявить ее по другим признакам. Иногда позиция автора прослеживается </a:t>
            </a:r>
            <a:r>
              <a:rPr lang="ru-RU" sz="2000" b="1" dirty="0">
                <a:solidFill>
                  <a:srgbClr val="FF0000"/>
                </a:solidFill>
              </a:rPr>
              <a:t>напрямую</a:t>
            </a:r>
            <a:r>
              <a:rPr lang="ru-RU" sz="2000" b="1" dirty="0"/>
              <a:t>: </a:t>
            </a:r>
          </a:p>
        </p:txBody>
      </p:sp>
      <p:sp>
        <p:nvSpPr>
          <p:cNvPr id="3" name="TextBox 2"/>
          <p:cNvSpPr txBox="1"/>
          <p:nvPr/>
        </p:nvSpPr>
        <p:spPr>
          <a:xfrm>
            <a:off x="428596" y="1500174"/>
            <a:ext cx="8001056" cy="4708981"/>
          </a:xfrm>
          <a:prstGeom prst="rect">
            <a:avLst/>
          </a:prstGeom>
          <a:noFill/>
        </p:spPr>
        <p:txBody>
          <a:bodyPr wrap="square" rtlCol="0">
            <a:spAutoFit/>
          </a:bodyPr>
          <a:lstStyle/>
          <a:p>
            <a:pPr>
              <a:buFont typeface="Arial" pitchFamily="34" charset="0"/>
              <a:buChar char="•"/>
            </a:pPr>
            <a:r>
              <a:rPr lang="ru-RU" sz="2000" dirty="0"/>
              <a:t> </a:t>
            </a:r>
            <a:r>
              <a:rPr lang="ru-RU" sz="2400" b="1" dirty="0"/>
              <a:t>Слова-маркеры</a:t>
            </a:r>
            <a:r>
              <a:rPr lang="ru-RU" sz="2000" dirty="0"/>
              <a:t> (</a:t>
            </a:r>
            <a:r>
              <a:rPr lang="ru-RU" sz="2400" dirty="0"/>
              <a:t>главное, самое важное, надо, нужно …): </a:t>
            </a:r>
            <a:r>
              <a:rPr lang="ru-RU" sz="2000" dirty="0"/>
              <a:t>«</a:t>
            </a:r>
            <a:r>
              <a:rPr lang="ru-RU" sz="2000" i="1" u="sng" dirty="0"/>
              <a:t>Чрезвычайно важно </a:t>
            </a:r>
            <a:r>
              <a:rPr lang="ru-RU" sz="2000" i="1" dirty="0"/>
              <a:t>понимать, что книга, как ничто, насыщает душу</a:t>
            </a:r>
            <a:r>
              <a:rPr lang="ru-RU" sz="2000" dirty="0"/>
              <a:t>».</a:t>
            </a:r>
          </a:p>
          <a:p>
            <a:endParaRPr lang="ru-RU" sz="2000" dirty="0"/>
          </a:p>
          <a:p>
            <a:pPr>
              <a:buFont typeface="Arial" pitchFamily="34" charset="0"/>
              <a:buChar char="•"/>
            </a:pPr>
            <a:r>
              <a:rPr lang="ru-RU" sz="2000" dirty="0"/>
              <a:t> </a:t>
            </a:r>
            <a:r>
              <a:rPr lang="ru-RU" sz="2400" b="1" dirty="0"/>
              <a:t>Оценочная лексика </a:t>
            </a:r>
            <a:r>
              <a:rPr lang="ru-RU" sz="2400" dirty="0"/>
              <a:t>(отличный, прекрасный, чудесный, скверный, гадкий, нахальный…)</a:t>
            </a:r>
            <a:r>
              <a:rPr lang="ru-RU" sz="2400" b="1" dirty="0"/>
              <a:t>: </a:t>
            </a:r>
            <a:r>
              <a:rPr lang="ru-RU" sz="2400" dirty="0"/>
              <a:t>«</a:t>
            </a:r>
            <a:r>
              <a:rPr lang="ru-RU" sz="2400" i="1" dirty="0"/>
              <a:t>Зло </a:t>
            </a:r>
            <a:r>
              <a:rPr lang="ru-RU" sz="2400" i="1" u="sng" dirty="0"/>
              <a:t>агрессивно</a:t>
            </a:r>
            <a:r>
              <a:rPr lang="ru-RU" sz="2400" i="1" dirty="0"/>
              <a:t> и </a:t>
            </a:r>
            <a:r>
              <a:rPr lang="ru-RU" sz="2400" i="1" u="sng" dirty="0"/>
              <a:t>наступательно</a:t>
            </a:r>
            <a:r>
              <a:rPr lang="ru-RU" sz="2400" i="1" dirty="0"/>
              <a:t>, поэтому силам добра не следует расслабляться и нужно быть готовым к противостоянию</a:t>
            </a:r>
            <a:r>
              <a:rPr lang="ru-RU" sz="2400" dirty="0"/>
              <a:t>».</a:t>
            </a:r>
          </a:p>
          <a:p>
            <a:pPr>
              <a:buFont typeface="Arial" pitchFamily="34" charset="0"/>
              <a:buChar char="•"/>
            </a:pPr>
            <a:endParaRPr lang="ru-RU" sz="2400" dirty="0"/>
          </a:p>
          <a:p>
            <a:pPr>
              <a:buFont typeface="Arial" pitchFamily="34" charset="0"/>
              <a:buChar char="•"/>
            </a:pPr>
            <a:r>
              <a:rPr lang="ru-RU" sz="2400" b="1" dirty="0"/>
              <a:t>Средства выразительности речи </a:t>
            </a:r>
            <a:r>
              <a:rPr lang="ru-RU" sz="2400" dirty="0"/>
              <a:t>(риторические восклицания): «</a:t>
            </a:r>
            <a:r>
              <a:rPr lang="ru-RU" sz="2400" i="1" dirty="0"/>
              <a:t>Как много в этом ума и чувства красоты</a:t>
            </a:r>
            <a:r>
              <a:rPr lang="ru-RU" sz="2400" dirty="0"/>
              <a:t>!»</a:t>
            </a:r>
            <a:endParaRPr lang="ru-RU"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785794"/>
            <a:ext cx="7429552" cy="2677656"/>
          </a:xfrm>
          <a:prstGeom prst="rect">
            <a:avLst/>
          </a:prstGeom>
          <a:noFill/>
        </p:spPr>
        <p:txBody>
          <a:bodyPr wrap="square" rtlCol="0">
            <a:spAutoFit/>
          </a:bodyPr>
          <a:lstStyle/>
          <a:p>
            <a:pPr>
              <a:buFont typeface="Arial" pitchFamily="34" charset="0"/>
              <a:buChar char="•"/>
            </a:pPr>
            <a:r>
              <a:rPr lang="ru-RU" sz="2400" b="1" dirty="0"/>
              <a:t>Вводные слова </a:t>
            </a:r>
            <a:r>
              <a:rPr lang="ru-RU" sz="2400" dirty="0"/>
              <a:t>выражают чувства-отношения автора: </a:t>
            </a:r>
            <a:r>
              <a:rPr lang="ru-RU" sz="2400" b="1" dirty="0"/>
              <a:t>«</a:t>
            </a:r>
            <a:r>
              <a:rPr lang="ru-RU" sz="2400" i="1" u="sng" dirty="0"/>
              <a:t>К сожалению</a:t>
            </a:r>
            <a:r>
              <a:rPr lang="ru-RU" sz="2400" i="1" dirty="0"/>
              <a:t>, невоспитанные люди встречаются часто».</a:t>
            </a:r>
          </a:p>
          <a:p>
            <a:pPr>
              <a:buFont typeface="Arial" pitchFamily="34" charset="0"/>
              <a:buChar char="•"/>
            </a:pPr>
            <a:endParaRPr lang="ru-RU" sz="2400" b="1" i="1" dirty="0"/>
          </a:p>
          <a:p>
            <a:pPr>
              <a:buFont typeface="Arial" pitchFamily="34" charset="0"/>
              <a:buChar char="•"/>
            </a:pPr>
            <a:r>
              <a:rPr lang="ru-RU" sz="2400" b="1" dirty="0"/>
              <a:t>Побудительные предложения: «</a:t>
            </a:r>
            <a:r>
              <a:rPr lang="ru-RU" sz="2400" i="1" dirty="0"/>
              <a:t>Так что учитесь у великих: размышления об их жизни, творческой судьбе помогут вам лучше понять себя».</a:t>
            </a:r>
          </a:p>
        </p:txBody>
      </p:sp>
      <p:sp>
        <p:nvSpPr>
          <p:cNvPr id="3" name="TextBox 2"/>
          <p:cNvSpPr txBox="1"/>
          <p:nvPr/>
        </p:nvSpPr>
        <p:spPr>
          <a:xfrm>
            <a:off x="571472" y="3500438"/>
            <a:ext cx="7643866" cy="31700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ru-RU" sz="2000" dirty="0">
                <a:solidFill>
                  <a:srgbClr val="FF0000"/>
                </a:solidFill>
              </a:rPr>
              <a:t>Косвенное выражение позиции автора </a:t>
            </a:r>
            <a:r>
              <a:rPr lang="ru-RU" sz="2000" dirty="0"/>
              <a:t>можно обнаружить в поступках, мыслях героев текста, с помощью художественных средств. Чаще это происходит в текстах художественных. В этом случае задайтесь вопросами:</a:t>
            </a:r>
          </a:p>
          <a:p>
            <a:pPr>
              <a:buFont typeface="Wingdings" pitchFamily="2" charset="2"/>
              <a:buChar char="ü"/>
            </a:pPr>
            <a:r>
              <a:rPr lang="ru-RU" sz="2000" dirty="0"/>
              <a:t> Положительные или отрицательные качества проявляются в поступках героя?</a:t>
            </a:r>
          </a:p>
          <a:p>
            <a:pPr>
              <a:buFont typeface="Wingdings" pitchFamily="2" charset="2"/>
              <a:buChar char="ü"/>
            </a:pPr>
            <a:r>
              <a:rPr lang="ru-RU" sz="2000" dirty="0"/>
              <a:t>Как к герою относятся другие персонажи?</a:t>
            </a:r>
          </a:p>
          <a:p>
            <a:pPr>
              <a:buFont typeface="Wingdings" pitchFamily="2" charset="2"/>
              <a:buChar char="ü"/>
            </a:pPr>
            <a:r>
              <a:rPr lang="ru-RU" sz="2000" dirty="0"/>
              <a:t>Согласен ли автор с героем или нет?</a:t>
            </a:r>
          </a:p>
          <a:p>
            <a:pPr>
              <a:buFont typeface="Wingdings" pitchFamily="2" charset="2"/>
              <a:buChar char="ü"/>
            </a:pPr>
            <a:r>
              <a:rPr lang="ru-RU" sz="2000" dirty="0"/>
              <a:t>Что хотел сказать автор, показывая речь, мысли, поступки своего героя?</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785786" y="500042"/>
          <a:ext cx="7643866"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Стрелка вниз 2"/>
          <p:cNvSpPr/>
          <p:nvPr/>
        </p:nvSpPr>
        <p:spPr>
          <a:xfrm>
            <a:off x="3071802" y="2000240"/>
            <a:ext cx="214314"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низ 3"/>
          <p:cNvSpPr/>
          <p:nvPr/>
        </p:nvSpPr>
        <p:spPr>
          <a:xfrm>
            <a:off x="3929058" y="3714752"/>
            <a:ext cx="276228" cy="7762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5929322" y="2000240"/>
            <a:ext cx="214314"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857752" y="3714752"/>
            <a:ext cx="28575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1285852" y="0"/>
            <a:ext cx="7393755" cy="369332"/>
          </a:xfrm>
          <a:prstGeom prst="rect">
            <a:avLst/>
          </a:prstGeom>
          <a:noFill/>
        </p:spPr>
        <p:txBody>
          <a:bodyPr wrap="none" rtlCol="0">
            <a:spAutoFit/>
          </a:bodyPr>
          <a:lstStyle/>
          <a:p>
            <a:r>
              <a:rPr lang="ru-RU" dirty="0">
                <a:solidFill>
                  <a:schemeClr val="accent1">
                    <a:lumMod val="75000"/>
                  </a:schemeClr>
                </a:solidFill>
              </a:rPr>
              <a:t>Художественный текст, в котором словесно позиция автора не выражена</a:t>
            </a:r>
          </a:p>
        </p:txBody>
      </p:sp>
      <p:sp>
        <p:nvSpPr>
          <p:cNvPr id="8" name="TextBox 7"/>
          <p:cNvSpPr txBox="1"/>
          <p:nvPr/>
        </p:nvSpPr>
        <p:spPr>
          <a:xfrm>
            <a:off x="928662" y="5934670"/>
            <a:ext cx="7715304" cy="923330"/>
          </a:xfrm>
          <a:prstGeom prst="rect">
            <a:avLst/>
          </a:prstGeom>
          <a:noFill/>
        </p:spPr>
        <p:txBody>
          <a:bodyPr wrap="square" rtlCol="0">
            <a:spAutoFit/>
          </a:bodyPr>
          <a:lstStyle/>
          <a:p>
            <a:r>
              <a:rPr lang="ru-RU" dirty="0"/>
              <a:t>Даже если автор прямо не говорит о своем отношении к герою, а герой поступает, с вашей точки зрения, неправильно, приносит зло другим людям, то, вероятно, автор думает так же, как вы.</a:t>
            </a:r>
          </a:p>
        </p:txBody>
      </p:sp>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5643579"/>
            <a:ext cx="941520" cy="714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214290"/>
            <a:ext cx="7000924" cy="4154984"/>
          </a:xfrm>
          <a:prstGeom prst="rect">
            <a:avLst/>
          </a:prstGeom>
          <a:noFill/>
        </p:spPr>
        <p:txBody>
          <a:bodyPr wrap="square" rtlCol="0">
            <a:spAutoFit/>
          </a:bodyPr>
          <a:lstStyle/>
          <a:p>
            <a:r>
              <a:rPr lang="ru-RU" sz="2400" dirty="0">
                <a:solidFill>
                  <a:srgbClr val="C00000"/>
                </a:solidFill>
              </a:rPr>
              <a:t>Позиции автора и рассказчика (повествователя)</a:t>
            </a:r>
          </a:p>
          <a:p>
            <a:pPr algn="ctr"/>
            <a:r>
              <a:rPr lang="ru-RU" sz="2400" dirty="0">
                <a:solidFill>
                  <a:srgbClr val="C00000"/>
                </a:solidFill>
              </a:rPr>
              <a:t> могут не совпадать!</a:t>
            </a:r>
          </a:p>
          <a:p>
            <a:pPr algn="ctr"/>
            <a:endParaRPr lang="ru-RU" sz="2400" dirty="0">
              <a:solidFill>
                <a:srgbClr val="C00000"/>
              </a:solidFill>
            </a:endParaRPr>
          </a:p>
          <a:p>
            <a:pPr algn="ctr"/>
            <a:endParaRPr lang="ru-RU" sz="2400" dirty="0">
              <a:solidFill>
                <a:srgbClr val="C00000"/>
              </a:solidFill>
            </a:endParaRPr>
          </a:p>
          <a:p>
            <a:pPr algn="ctr"/>
            <a:r>
              <a:rPr lang="ru-RU" sz="2400" dirty="0"/>
              <a:t>Автор может вести свой рассказ от своего лица или от имени одного из героев, но если употребляется </a:t>
            </a:r>
            <a:r>
              <a:rPr lang="ru-RU" sz="2400" u="sng" dirty="0"/>
              <a:t>местоимение «Я» в тексте художественного стиля</a:t>
            </a:r>
            <a:r>
              <a:rPr lang="ru-RU" sz="2400" dirty="0"/>
              <a:t>, то мы все-таки имеем дело с рассказчиком!  Между автором и рассказчиком нельзя ставить =</a:t>
            </a:r>
          </a:p>
          <a:p>
            <a:pPr algn="ctr"/>
            <a:endParaRPr lang="ru-RU" sz="2400" dirty="0"/>
          </a:p>
          <a:p>
            <a:pPr algn="ctr"/>
            <a:r>
              <a:rPr lang="ru-RU" sz="2400" dirty="0"/>
              <a:t>Такое несовпадение есть в тексте Л.Андреева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14290"/>
            <a:ext cx="7786742" cy="5324535"/>
          </a:xfrm>
          <a:prstGeom prst="rect">
            <a:avLst/>
          </a:prstGeom>
        </p:spPr>
        <p:txBody>
          <a:bodyPr wrap="square">
            <a:spAutoFit/>
          </a:bodyPr>
          <a:lstStyle/>
          <a:p>
            <a:r>
              <a:rPr lang="ru-RU" sz="2000" b="1" i="1" dirty="0"/>
              <a:t>Я до сих пор помню эту банку с тушью. С утра она стояла на столе возле отцовских чертежей, а к полудню на листе ватмана невесть откуда появилась огромная чёрная клякса, сквозь которую смутно проглядывали результаты кропотливого недельного труда...</a:t>
            </a:r>
            <a:endParaRPr lang="ru-RU" sz="2000" b="1" dirty="0"/>
          </a:p>
          <a:p>
            <a:r>
              <a:rPr lang="ru-RU" sz="2000" b="1" dirty="0"/>
              <a:t>— </a:t>
            </a:r>
            <a:r>
              <a:rPr lang="ru-RU" sz="2000" b="1" i="1" dirty="0"/>
              <a:t>Сергей, скажи честно: ты пролил тушь? — строго спросил отец.</a:t>
            </a:r>
            <a:endParaRPr lang="ru-RU" sz="2000" b="1" dirty="0"/>
          </a:p>
          <a:p>
            <a:r>
              <a:rPr lang="ru-RU" sz="2000" b="1" i="1" dirty="0"/>
              <a:t>Нет. Это не я.</a:t>
            </a:r>
            <a:endParaRPr lang="ru-RU" sz="2000" b="1" dirty="0"/>
          </a:p>
          <a:p>
            <a:r>
              <a:rPr lang="ru-RU" sz="2000" b="1" dirty="0"/>
              <a:t>— </a:t>
            </a:r>
            <a:r>
              <a:rPr lang="ru-RU" sz="2000" b="1" i="1" dirty="0"/>
              <a:t>Кто тогда?</a:t>
            </a:r>
            <a:endParaRPr lang="ru-RU" sz="2000" b="1" dirty="0"/>
          </a:p>
          <a:p>
            <a:r>
              <a:rPr lang="ru-RU" sz="2000" b="1" dirty="0"/>
              <a:t>— </a:t>
            </a:r>
            <a:r>
              <a:rPr lang="ru-RU" sz="2000" b="1" i="1" dirty="0"/>
              <a:t>Не знаю... Наверное, кошка.</a:t>
            </a:r>
            <a:endParaRPr lang="ru-RU" sz="2000" b="1" dirty="0"/>
          </a:p>
          <a:p>
            <a:r>
              <a:rPr lang="ru-RU" sz="2000" b="1" i="1" dirty="0"/>
              <a:t>Кошка Машка, мамина любимица, сидела на краю дивана и как-то испуганно смотрела на нас своими жёлтыми глазами.</a:t>
            </a:r>
            <a:endParaRPr lang="ru-RU" sz="2000" b="1" dirty="0"/>
          </a:p>
          <a:p>
            <a:r>
              <a:rPr lang="ru-RU" sz="2000" b="1" dirty="0"/>
              <a:t>— </a:t>
            </a:r>
            <a:r>
              <a:rPr lang="ru-RU" sz="2000" b="1" i="1" dirty="0"/>
              <a:t>Что ж, придётся её наказать. С этого момента вход в дом ей за­казан. Будет жить в чулане. Впрочем, может, всё-таки не она винова­та? — испытующе посмотрел на меня отец.</a:t>
            </a:r>
            <a:endParaRPr lang="ru-RU" sz="2000" b="1" dirty="0"/>
          </a:p>
          <a:p>
            <a:r>
              <a:rPr lang="ru-RU" sz="2000" b="1" dirty="0"/>
              <a:t>— </a:t>
            </a:r>
            <a:r>
              <a:rPr lang="ru-RU" sz="2000" b="1" i="1" dirty="0"/>
              <a:t>Честное слово! Я здесь ни при чём! — ответил я, глядя ему прямо в глаза...</a:t>
            </a:r>
            <a:endParaRPr lang="ru-RU" sz="2000"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143932" cy="3785652"/>
          </a:xfrm>
          <a:prstGeom prst="rect">
            <a:avLst/>
          </a:prstGeom>
        </p:spPr>
        <p:txBody>
          <a:bodyPr wrap="square">
            <a:spAutoFit/>
          </a:bodyPr>
          <a:lstStyle/>
          <a:p>
            <a:r>
              <a:rPr lang="ru-RU" sz="2400" i="1" dirty="0"/>
              <a:t>Через пару дней Машка бесследно исчезла, видимо, не стерпев несправедливого изгнания из дома. Мама была огорчена. Отец же больше никогда не вспоминал этот случай. Забыл, наверное. А свой футбольный мяч я всё-таки отмыл от предательских чёрных пятен...</a:t>
            </a:r>
            <a:endParaRPr lang="ru-RU" sz="2400" dirty="0"/>
          </a:p>
          <a:p>
            <a:r>
              <a:rPr lang="ru-RU" sz="2400" i="1" dirty="0"/>
              <a:t>Тогда я </a:t>
            </a:r>
            <a:r>
              <a:rPr lang="ru-RU" sz="2000" i="1" dirty="0"/>
              <a:t>был</a:t>
            </a:r>
            <a:r>
              <a:rPr lang="ru-RU" sz="2400" i="1" dirty="0"/>
              <a:t> наивно убеждён: отношения между людьми важнее всего, главное — не огорчать родителей. А что касается кошки... Она просто животное, ни говорить, ни думать не умеет. И всё-таки до сих пор в любых кошачьих глазах мне видится немой укор... (Г. Андреев )</a:t>
            </a:r>
            <a:endParaRPr lang="ru-RU" sz="2400" dirty="0"/>
          </a:p>
        </p:txBody>
      </p:sp>
      <p:sp>
        <p:nvSpPr>
          <p:cNvPr id="3" name="Прямоугольник 2"/>
          <p:cNvSpPr/>
          <p:nvPr/>
        </p:nvSpPr>
        <p:spPr>
          <a:xfrm>
            <a:off x="785786" y="4500570"/>
            <a:ext cx="7000924" cy="2031325"/>
          </a:xfrm>
          <a:prstGeom prst="rect">
            <a:avLst/>
          </a:prstGeom>
        </p:spPr>
        <p:txBody>
          <a:bodyPr wrap="square">
            <a:spAutoFit/>
          </a:bodyPr>
          <a:lstStyle/>
          <a:p>
            <a:r>
              <a:rPr lang="ru-RU" b="1" dirty="0">
                <a:solidFill>
                  <a:srgbClr val="FF0000"/>
                </a:solidFill>
              </a:rPr>
              <a:t>Позиция автора не заявлена прямо. Однако в размышлениях героя о своём поступке мы слышим голос больной совести. Не случайно наказание кошки названо несправедливым, а в кошачьих глазах Сергей читает «немой укор». Конечно же, автор осуждает героя, убеждая нас в том, что бесчестно и низко сваливать свою вину на другого, тем более на беззащитное существо, которое не может ответить и постоять за себя.</a:t>
            </a:r>
            <a:endParaRPr lang="ru-RU"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4414" y="285728"/>
            <a:ext cx="6929486" cy="830997"/>
          </a:xfrm>
          <a:prstGeom prst="rect">
            <a:avLst/>
          </a:prstGeom>
          <a:noFill/>
        </p:spPr>
        <p:txBody>
          <a:bodyPr wrap="square" rtlCol="0">
            <a:spAutoFit/>
          </a:bodyPr>
          <a:lstStyle/>
          <a:p>
            <a:pPr algn="ctr"/>
            <a:r>
              <a:rPr lang="ru-RU" sz="2400" b="1" dirty="0">
                <a:solidFill>
                  <a:srgbClr val="FF0000"/>
                </a:solidFill>
              </a:rPr>
              <a:t>ПРОБЛЕМА ТЕКСТА – ЭТО ВОПРОС, НАД КОТОРЫМ РАЗМЫШЛЯЕТ АВТОР</a:t>
            </a:r>
          </a:p>
        </p:txBody>
      </p:sp>
      <p:sp>
        <p:nvSpPr>
          <p:cNvPr id="3" name="TextBox 2"/>
          <p:cNvSpPr txBox="1"/>
          <p:nvPr/>
        </p:nvSpPr>
        <p:spPr>
          <a:xfrm>
            <a:off x="642910" y="1142984"/>
            <a:ext cx="807249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a:t>Выявление проблемы – это обобщение. Ваша задача – за конкретными поступками героев, фактами биографии различных людей, историческими событиями и другими сведениями увидеть общий вопрос, рассматриваемый автором. </a:t>
            </a:r>
          </a:p>
          <a:p>
            <a:r>
              <a:rPr lang="ru-RU" dirty="0"/>
              <a:t>Факты, описываемые автором,  - это иллюстрация, частный случай проявления какой – либо общей идеи, которую Вам следует найти.</a:t>
            </a:r>
          </a:p>
        </p:txBody>
      </p:sp>
      <p:sp>
        <p:nvSpPr>
          <p:cNvPr id="4" name="Прямоугольник 3"/>
          <p:cNvSpPr/>
          <p:nvPr/>
        </p:nvSpPr>
        <p:spPr>
          <a:xfrm>
            <a:off x="2214546" y="3714752"/>
            <a:ext cx="6429420" cy="1938992"/>
          </a:xfrm>
          <a:prstGeom prst="rect">
            <a:avLst/>
          </a:prstGeom>
        </p:spPr>
        <p:txBody>
          <a:bodyPr wrap="square">
            <a:spAutoFit/>
          </a:bodyPr>
          <a:lstStyle/>
          <a:p>
            <a:r>
              <a:rPr lang="ru-RU" sz="2400" dirty="0"/>
              <a:t>Иногда </a:t>
            </a:r>
            <a:r>
              <a:rPr lang="ru-RU" sz="2400" dirty="0">
                <a:solidFill>
                  <a:srgbClr val="FF0000"/>
                </a:solidFill>
              </a:rPr>
              <a:t>проблему искать не нужно</a:t>
            </a:r>
            <a:r>
              <a:rPr lang="ru-RU" sz="2400" dirty="0"/>
              <a:t>, в некоторых случаях </a:t>
            </a:r>
            <a:r>
              <a:rPr lang="ru-RU" sz="2400" dirty="0">
                <a:solidFill>
                  <a:srgbClr val="FF0000"/>
                </a:solidFill>
              </a:rPr>
              <a:t>автор текста сам формулирует вопрос, который его волнует (ЧАЩЕ ЭТО ТЕКСТЫ ПУБЛИЦИСТИЧЕСКОГО СТИЛЯ)! </a:t>
            </a:r>
            <a:r>
              <a:rPr lang="ru-RU" sz="2400" dirty="0"/>
              <a:t>Поэтому будьте внимательны.</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034" y="3500438"/>
            <a:ext cx="1627221" cy="12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5" y="785794"/>
            <a:ext cx="7286676" cy="3170099"/>
          </a:xfrm>
          <a:prstGeom prst="rect">
            <a:avLst/>
          </a:prstGeom>
          <a:noFill/>
        </p:spPr>
        <p:txBody>
          <a:bodyPr wrap="square" rtlCol="0">
            <a:spAutoFit/>
          </a:bodyPr>
          <a:lstStyle/>
          <a:p>
            <a:r>
              <a:rPr lang="ru-RU" sz="2000" dirty="0"/>
              <a:t>Пример ошибочного формулирования позиции автора по тексту Л.Андреева:</a:t>
            </a:r>
          </a:p>
          <a:p>
            <a:endParaRPr lang="ru-RU" sz="2000" dirty="0"/>
          </a:p>
          <a:p>
            <a:r>
              <a:rPr lang="ru-RU" sz="2000" i="1" dirty="0"/>
              <a:t>«Автор убеждает нас в том, что самое важное – сохранить хорошие отношения между людьми. Но ведь в результате страдает невинное животное! Я не могу согласиться с автором».</a:t>
            </a:r>
          </a:p>
          <a:p>
            <a:endParaRPr lang="ru-RU" sz="2000" dirty="0"/>
          </a:p>
          <a:p>
            <a:r>
              <a:rPr lang="ru-RU" sz="2000" dirty="0"/>
              <a:t>Вместо позиции автора изложено мнение героя-рассказчика, поэтому позиция автора подменяется мнением героя.</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357166"/>
            <a:ext cx="6351098" cy="400110"/>
          </a:xfrm>
          <a:prstGeom prst="rect">
            <a:avLst/>
          </a:prstGeom>
          <a:noFill/>
        </p:spPr>
        <p:txBody>
          <a:bodyPr wrap="none" rtlCol="0">
            <a:spAutoFit/>
          </a:bodyPr>
          <a:lstStyle/>
          <a:p>
            <a:r>
              <a:rPr lang="ru-RU" sz="2000" b="1" dirty="0">
                <a:solidFill>
                  <a:srgbClr val="FF0000"/>
                </a:solidFill>
              </a:rPr>
              <a:t>Типовые конструкции для выражения позиции автора:</a:t>
            </a:r>
          </a:p>
        </p:txBody>
      </p:sp>
      <p:sp>
        <p:nvSpPr>
          <p:cNvPr id="3" name="TextBox 2"/>
          <p:cNvSpPr txBox="1"/>
          <p:nvPr/>
        </p:nvSpPr>
        <p:spPr>
          <a:xfrm>
            <a:off x="428596" y="856357"/>
            <a:ext cx="8429684" cy="6001643"/>
          </a:xfrm>
          <a:prstGeom prst="rect">
            <a:avLst/>
          </a:prstGeom>
          <a:noFill/>
        </p:spPr>
        <p:txBody>
          <a:bodyPr wrap="square" rtlCol="0">
            <a:spAutoFit/>
          </a:bodyPr>
          <a:lstStyle/>
          <a:p>
            <a:pPr>
              <a:buFont typeface="Wingdings" pitchFamily="2" charset="2"/>
              <a:buChar char="Ø"/>
            </a:pPr>
            <a:r>
              <a:rPr lang="ru-RU" sz="2400" i="1" dirty="0"/>
              <a:t>Автор считает, что…</a:t>
            </a:r>
          </a:p>
          <a:p>
            <a:pPr>
              <a:buFont typeface="Wingdings" pitchFamily="2" charset="2"/>
              <a:buChar char="Ø"/>
            </a:pPr>
            <a:r>
              <a:rPr lang="ru-RU" sz="2400" i="1" dirty="0"/>
              <a:t>Автор подводит читателя к выводу о том, что</a:t>
            </a:r>
          </a:p>
          <a:p>
            <a:pPr>
              <a:buFont typeface="Wingdings" pitchFamily="2" charset="2"/>
              <a:buChar char="Ø"/>
            </a:pPr>
            <a:r>
              <a:rPr lang="ru-RU" sz="2400" i="1" dirty="0"/>
              <a:t>Рассуждая над проблемой, автор приходит к следующему выводу:</a:t>
            </a:r>
          </a:p>
          <a:p>
            <a:pPr>
              <a:buFont typeface="Wingdings" pitchFamily="2" charset="2"/>
              <a:buChar char="Ø"/>
            </a:pPr>
            <a:r>
              <a:rPr lang="ru-RU" sz="2400" i="1" dirty="0"/>
              <a:t>Позиция автора такова:</a:t>
            </a:r>
          </a:p>
          <a:p>
            <a:pPr>
              <a:buFont typeface="Wingdings" pitchFamily="2" charset="2"/>
              <a:buChar char="Ø"/>
            </a:pPr>
            <a:r>
              <a:rPr lang="ru-RU" sz="2400" i="1" dirty="0"/>
              <a:t>Позиция автора, как мне кажется, может быть сформулирована следующим образом:</a:t>
            </a:r>
          </a:p>
          <a:p>
            <a:pPr>
              <a:buFont typeface="Wingdings" pitchFamily="2" charset="2"/>
              <a:buChar char="Ø"/>
            </a:pPr>
            <a:r>
              <a:rPr lang="ru-RU" sz="2400" i="1" dirty="0"/>
              <a:t>Автор призывает нас к …</a:t>
            </a:r>
          </a:p>
          <a:p>
            <a:pPr>
              <a:buFont typeface="Wingdings" pitchFamily="2" charset="2"/>
              <a:buChar char="Ø"/>
            </a:pPr>
            <a:r>
              <a:rPr lang="ru-RU" sz="2400" i="1" dirty="0"/>
              <a:t>Автор убеждает нас в том, что…</a:t>
            </a:r>
          </a:p>
          <a:p>
            <a:pPr>
              <a:buFont typeface="Wingdings" pitchFamily="2" charset="2"/>
              <a:buChar char="Ø"/>
            </a:pPr>
            <a:r>
              <a:rPr lang="ru-RU" sz="2400" i="1" dirty="0"/>
              <a:t>Автор осуждает (кого, что, за что)</a:t>
            </a:r>
          </a:p>
          <a:p>
            <a:pPr>
              <a:buFont typeface="Wingdings" pitchFamily="2" charset="2"/>
              <a:buChar char="Ø"/>
            </a:pPr>
            <a:r>
              <a:rPr lang="ru-RU" sz="2400" i="1" dirty="0"/>
              <a:t>Отношение автора к поставленной проблеме неоднозначно…</a:t>
            </a:r>
          </a:p>
          <a:p>
            <a:pPr>
              <a:buFont typeface="Wingdings" pitchFamily="2" charset="2"/>
              <a:buChar char="Ø"/>
            </a:pPr>
            <a:r>
              <a:rPr lang="ru-RU" sz="2400" i="1" dirty="0"/>
              <a:t>Основная цель автора заключается в том, что..</a:t>
            </a:r>
          </a:p>
          <a:p>
            <a:pPr>
              <a:buFont typeface="Wingdings" pitchFamily="2" charset="2"/>
              <a:buChar char="Ø"/>
            </a:pPr>
            <a:r>
              <a:rPr lang="ru-RU" sz="2400" i="1" dirty="0"/>
              <a:t>Хотя позиция автора не выражена явно, логика текста убеждает в том, что…</a:t>
            </a:r>
          </a:p>
          <a:p>
            <a:pPr>
              <a:buFont typeface="Wingdings" pitchFamily="2" charset="2"/>
              <a:buChar char="Ø"/>
            </a:pPr>
            <a:endParaRPr lang="ru-RU" sz="2400" i="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ая выноска 2"/>
          <p:cNvSpPr/>
          <p:nvPr/>
        </p:nvSpPr>
        <p:spPr>
          <a:xfrm>
            <a:off x="1428728" y="928670"/>
            <a:ext cx="7286676" cy="435771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1506" name="Picture 2"/>
          <p:cNvPicPr>
            <a:picLocks noChangeAspect="1" noChangeArrowheads="1"/>
          </p:cNvPicPr>
          <p:nvPr/>
        </p:nvPicPr>
        <p:blipFill>
          <a:blip r:embed="rId2"/>
          <a:srcRect l="31641" t="20833" r="29295" b="37499"/>
          <a:stretch>
            <a:fillRect/>
          </a:stretch>
        </p:blipFill>
        <p:spPr bwMode="auto">
          <a:xfrm>
            <a:off x="1214414" y="785794"/>
            <a:ext cx="7143800" cy="4286280"/>
          </a:xfrm>
          <a:prstGeom prst="rect">
            <a:avLst/>
          </a:prstGeom>
          <a:noFill/>
          <a:ln w="9525">
            <a:noFill/>
            <a:miter lim="800000"/>
            <a:headEnd/>
            <a:tailEnd/>
          </a:ln>
          <a:effectLst/>
        </p:spPr>
      </p:pic>
      <p:sp>
        <p:nvSpPr>
          <p:cNvPr id="4" name="Стрелка вниз 3"/>
          <p:cNvSpPr/>
          <p:nvPr/>
        </p:nvSpPr>
        <p:spPr>
          <a:xfrm>
            <a:off x="5072066" y="5857892"/>
            <a:ext cx="642942" cy="71438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l="30859" t="18750" r="22265" b="38194"/>
          <a:stretch>
            <a:fillRect/>
          </a:stretch>
        </p:blipFill>
        <p:spPr bwMode="auto">
          <a:xfrm>
            <a:off x="285720" y="928670"/>
            <a:ext cx="8572560" cy="4429156"/>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500042"/>
            <a:ext cx="78581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dirty="0"/>
              <a:t>В сочинении необходимо выразить свое отношение к позиции автора текста, согласившись или не согласившись с ним, и обосновать свое отношение. Литературные аргументы не обязательны в обосновании!</a:t>
            </a:r>
          </a:p>
        </p:txBody>
      </p:sp>
      <p:sp>
        <p:nvSpPr>
          <p:cNvPr id="3" name="TextBox 2"/>
          <p:cNvSpPr txBox="1"/>
          <p:nvPr/>
        </p:nvSpPr>
        <p:spPr>
          <a:xfrm>
            <a:off x="714348" y="1857364"/>
            <a:ext cx="7929618" cy="258532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ru-RU" dirty="0"/>
              <a:t>Пример выражения ОТНОШЕНИЯ К ПОЗИЦИИ АВТОРА:</a:t>
            </a:r>
          </a:p>
          <a:p>
            <a:endParaRPr lang="ru-RU" dirty="0"/>
          </a:p>
          <a:p>
            <a:r>
              <a:rPr lang="ru-RU" dirty="0"/>
              <a:t>      Таким образом, автор стремиться донести  до читателя мысль о том, что природа уже давно нуждается в помощи каждого из нас </a:t>
            </a:r>
            <a:r>
              <a:rPr lang="ru-RU" dirty="0">
                <a:solidFill>
                  <a:srgbClr val="FF0000"/>
                </a:solidFill>
              </a:rPr>
              <a:t>(позиция автора)</a:t>
            </a:r>
            <a:r>
              <a:rPr lang="ru-RU" dirty="0">
                <a:solidFill>
                  <a:schemeClr val="tx1"/>
                </a:solidFill>
              </a:rPr>
              <a:t>.</a:t>
            </a:r>
            <a:endParaRPr lang="ru-RU" dirty="0"/>
          </a:p>
          <a:p>
            <a:r>
              <a:rPr lang="ru-RU" dirty="0"/>
              <a:t>     Я полностью согласен с автором и тоже считаю, что человечество должно пересмотреть свое потребительское отношение к природе </a:t>
            </a:r>
            <a:r>
              <a:rPr lang="ru-RU" dirty="0">
                <a:solidFill>
                  <a:srgbClr val="FF0000"/>
                </a:solidFill>
              </a:rPr>
              <a:t>(отношение к позиции автора)</a:t>
            </a:r>
            <a:r>
              <a:rPr lang="ru-RU" dirty="0"/>
              <a:t>.</a:t>
            </a:r>
          </a:p>
          <a:p>
            <a:endParaRPr lang="ru-RU" dirty="0"/>
          </a:p>
          <a:p>
            <a:r>
              <a:rPr lang="ru-RU" dirty="0"/>
              <a:t>Далее нужно обосновать его!</a:t>
            </a:r>
          </a:p>
        </p:txBody>
      </p:sp>
      <p:sp>
        <p:nvSpPr>
          <p:cNvPr id="4" name="Стрелка вниз 3"/>
          <p:cNvSpPr/>
          <p:nvPr/>
        </p:nvSpPr>
        <p:spPr>
          <a:xfrm>
            <a:off x="4000496" y="4929198"/>
            <a:ext cx="500066"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l="32813" t="18750" r="26956" b="65433"/>
          <a:stretch>
            <a:fillRect/>
          </a:stretch>
        </p:blipFill>
        <p:spPr bwMode="auto">
          <a:xfrm>
            <a:off x="1142976" y="571479"/>
            <a:ext cx="7429552" cy="1643075"/>
          </a:xfrm>
          <a:prstGeom prst="rect">
            <a:avLst/>
          </a:prstGeom>
          <a:noFill/>
          <a:ln w="9525">
            <a:noFill/>
            <a:miter lim="800000"/>
            <a:headEnd/>
            <a:tailEnd/>
          </a:ln>
          <a:effectLst/>
        </p:spPr>
      </p:pic>
      <p:sp>
        <p:nvSpPr>
          <p:cNvPr id="3" name="TextBox 2"/>
          <p:cNvSpPr txBox="1"/>
          <p:nvPr/>
        </p:nvSpPr>
        <p:spPr>
          <a:xfrm>
            <a:off x="357158" y="2143116"/>
            <a:ext cx="8358246" cy="1384995"/>
          </a:xfrm>
          <a:prstGeom prst="rect">
            <a:avLst/>
          </a:prstGeom>
          <a:noFill/>
        </p:spPr>
        <p:txBody>
          <a:bodyPr wrap="square" rtlCol="0">
            <a:spAutoFit/>
          </a:bodyPr>
          <a:lstStyle/>
          <a:p>
            <a:r>
              <a:rPr lang="ru-RU" sz="2800" b="1" dirty="0">
                <a:solidFill>
                  <a:srgbClr val="FF0000"/>
                </a:solidFill>
              </a:rPr>
              <a:t>ОБОСНОВАНИЕ=АРГУМЕНТАЦИЯ – СПОСОБ ДОКАЗАТЕЛЬСТВА ИСТИННОСТИ КАКОЙ-ЛИБО МЫСЛИ С ПОМОЩЬЮ ПРИМЕРОВ, ОБЪЯСНЕНИЙ.</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857224" y="500042"/>
          <a:ext cx="7858180"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714744" y="142852"/>
            <a:ext cx="1969898" cy="523220"/>
          </a:xfrm>
          <a:prstGeom prst="rect">
            <a:avLst/>
          </a:prstGeom>
          <a:noFill/>
        </p:spPr>
        <p:txBody>
          <a:bodyPr wrap="none" rtlCol="0">
            <a:spAutoFit/>
          </a:bodyPr>
          <a:lstStyle/>
          <a:p>
            <a:pPr algn="ctr"/>
            <a:r>
              <a:rPr lang="ru-RU" sz="2800" b="1" dirty="0"/>
              <a:t>Аргументы</a:t>
            </a:r>
            <a:r>
              <a:rPr lang="ru-RU" dirty="0"/>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14290"/>
            <a:ext cx="8572528" cy="830997"/>
          </a:xfrm>
          <a:prstGeom prst="rect">
            <a:avLst/>
          </a:prstGeom>
          <a:noFill/>
        </p:spPr>
        <p:txBody>
          <a:bodyPr wrap="square" rtlCol="0">
            <a:spAutoFit/>
          </a:bodyPr>
          <a:lstStyle/>
          <a:p>
            <a:r>
              <a:rPr lang="ru-RU" sz="2400" b="1" dirty="0"/>
              <a:t>Структура последней части сочинения («Обоснование своего отношения к позиции автора»)</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71546"/>
            <a:ext cx="1627221" cy="123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43042" y="1000108"/>
            <a:ext cx="6286544" cy="1631216"/>
          </a:xfrm>
          <a:prstGeom prst="rect">
            <a:avLst/>
          </a:prstGeom>
          <a:noFill/>
        </p:spPr>
        <p:txBody>
          <a:bodyPr wrap="square" rtlCol="0">
            <a:spAutoFit/>
          </a:bodyPr>
          <a:lstStyle/>
          <a:p>
            <a:r>
              <a:rPr lang="ru-RU" sz="2000" dirty="0"/>
              <a:t>Необходимо, но недостаточно просто заявить о своем мнении ( </a:t>
            </a:r>
            <a:r>
              <a:rPr lang="ru-RU" sz="2000" dirty="0">
                <a:solidFill>
                  <a:srgbClr val="FF0000"/>
                </a:solidFill>
              </a:rPr>
              <a:t>я согласен/не согласен с автором</a:t>
            </a:r>
            <a:r>
              <a:rPr lang="ru-RU" sz="2000" dirty="0"/>
              <a:t>). </a:t>
            </a:r>
            <a:r>
              <a:rPr lang="ru-RU" sz="2000" dirty="0">
                <a:solidFill>
                  <a:srgbClr val="FF0000"/>
                </a:solidFill>
              </a:rPr>
              <a:t>Ваша позиция</a:t>
            </a:r>
            <a:r>
              <a:rPr lang="ru-RU" sz="2000" dirty="0"/>
              <a:t>, даже если она полностью совпадает с мнением автора, </a:t>
            </a:r>
            <a:r>
              <a:rPr lang="ru-RU" sz="2000" dirty="0">
                <a:solidFill>
                  <a:srgbClr val="FF0000"/>
                </a:solidFill>
              </a:rPr>
              <a:t>должна быть сформулирована в отдельном предложении.</a:t>
            </a:r>
          </a:p>
        </p:txBody>
      </p:sp>
      <p:sp>
        <p:nvSpPr>
          <p:cNvPr id="6" name="Прямоугольник 5"/>
          <p:cNvSpPr/>
          <p:nvPr/>
        </p:nvSpPr>
        <p:spPr>
          <a:xfrm>
            <a:off x="1571604" y="2857496"/>
            <a:ext cx="164307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ПОЗИЦИЯ АВТОРА</a:t>
            </a:r>
          </a:p>
        </p:txBody>
      </p:sp>
      <p:sp>
        <p:nvSpPr>
          <p:cNvPr id="7" name="Прямоугольник 6"/>
          <p:cNvSpPr/>
          <p:nvPr/>
        </p:nvSpPr>
        <p:spPr>
          <a:xfrm>
            <a:off x="4643438" y="2786058"/>
            <a:ext cx="3357586"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ОТНОШЕНИЕ К ПОЗИЦИИ АВТОРА (СОГЛАСЕН/НЕ СОГЛАСЕН) + ТЕЗИС (И СЧИТАЮ, ЧТО…=ФОРМУЛИРУЕМ СВОЕ МНЕНИЕ)</a:t>
            </a:r>
          </a:p>
        </p:txBody>
      </p:sp>
      <p:sp>
        <p:nvSpPr>
          <p:cNvPr id="8" name="Прямоугольник 7"/>
          <p:cNvSpPr/>
          <p:nvPr/>
        </p:nvSpPr>
        <p:spPr>
          <a:xfrm>
            <a:off x="6572264" y="5286388"/>
            <a:ext cx="235745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МИКРОВЫВОД</a:t>
            </a:r>
          </a:p>
        </p:txBody>
      </p:sp>
      <p:sp>
        <p:nvSpPr>
          <p:cNvPr id="9" name="Прямоугольник 8"/>
          <p:cNvSpPr/>
          <p:nvPr/>
        </p:nvSpPr>
        <p:spPr>
          <a:xfrm>
            <a:off x="642910" y="5214950"/>
            <a:ext cx="5000660"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ЛОГИЧЕСКИЙ ПЕРЕХОД +ОБОСНОВАНИЕ (ПРИМЕР=АРГУМЕНТ)</a:t>
            </a:r>
          </a:p>
        </p:txBody>
      </p:sp>
      <p:sp>
        <p:nvSpPr>
          <p:cNvPr id="11" name="Стрелка вправо 10"/>
          <p:cNvSpPr/>
          <p:nvPr/>
        </p:nvSpPr>
        <p:spPr>
          <a:xfrm>
            <a:off x="3643306" y="3286124"/>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8429652" y="3429000"/>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5929322" y="5572140"/>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642918"/>
          <a:ext cx="8215370" cy="5503515"/>
        </p:xfrm>
        <a:graphic>
          <a:graphicData uri="http://schemas.openxmlformats.org/drawingml/2006/table">
            <a:tbl>
              <a:tblPr firstRow="1" bandRow="1">
                <a:tableStyleId>{5C22544A-7EE6-4342-B048-85BDC9FD1C3A}</a:tableStyleId>
              </a:tblPr>
              <a:tblGrid>
                <a:gridCol w="2500330">
                  <a:extLst>
                    <a:ext uri="{9D8B030D-6E8A-4147-A177-3AD203B41FA5}">
                      <a16:colId xmlns:a16="http://schemas.microsoft.com/office/drawing/2014/main" xmlns="" val="20000"/>
                    </a:ext>
                  </a:extLst>
                </a:gridCol>
                <a:gridCol w="5715040">
                  <a:extLst>
                    <a:ext uri="{9D8B030D-6E8A-4147-A177-3AD203B41FA5}">
                      <a16:colId xmlns:a16="http://schemas.microsoft.com/office/drawing/2014/main" xmlns="" val="20001"/>
                    </a:ext>
                  </a:extLst>
                </a:gridCol>
              </a:tblGrid>
              <a:tr h="1305681">
                <a:tc>
                  <a:txBody>
                    <a:bodyPr/>
                    <a:lstStyle/>
                    <a:p>
                      <a:r>
                        <a:rPr lang="ru-RU" sz="2000" dirty="0"/>
                        <a:t>ПОЗИЦИЯ</a:t>
                      </a:r>
                      <a:r>
                        <a:rPr lang="ru-RU" sz="2000" baseline="0" dirty="0"/>
                        <a:t> АВТОРА</a:t>
                      </a:r>
                      <a:endParaRPr lang="ru-RU" sz="2000" dirty="0"/>
                    </a:p>
                  </a:txBody>
                  <a:tcPr/>
                </a:tc>
                <a:tc>
                  <a:txBody>
                    <a:bodyPr/>
                    <a:lstStyle/>
                    <a:p>
                      <a:r>
                        <a:rPr lang="ru-RU" sz="2000" dirty="0"/>
                        <a:t>  Автор текста считает,</a:t>
                      </a:r>
                      <a:r>
                        <a:rPr lang="ru-RU" sz="2000" baseline="0" dirty="0"/>
                        <a:t> что</a:t>
                      </a:r>
                      <a:r>
                        <a:rPr lang="ru-RU" sz="2000" dirty="0"/>
                        <a:t>  искусство</a:t>
                      </a:r>
                      <a:r>
                        <a:rPr lang="ru-RU" sz="2000" baseline="0" dirty="0"/>
                        <a:t> неизменно должно пробуждать в человеке патриотические чувства.</a:t>
                      </a:r>
                      <a:endParaRPr lang="ru-RU" sz="2000" dirty="0"/>
                    </a:p>
                  </a:txBody>
                  <a:tcPr/>
                </a:tc>
                <a:extLst>
                  <a:ext uri="{0D108BD9-81ED-4DB2-BD59-A6C34878D82A}">
                    <a16:rowId xmlns:a16="http://schemas.microsoft.com/office/drawing/2014/main" xmlns="" val="10000"/>
                  </a:ext>
                </a:extLst>
              </a:tr>
              <a:tr h="1058394">
                <a:tc>
                  <a:txBody>
                    <a:bodyPr/>
                    <a:lstStyle/>
                    <a:p>
                      <a:r>
                        <a:rPr lang="ru-RU" sz="2000" dirty="0"/>
                        <a:t>МОЕ</a:t>
                      </a:r>
                      <a:r>
                        <a:rPr lang="ru-RU" sz="2000" baseline="0" dirty="0"/>
                        <a:t> ОТНОШЕНИЕ</a:t>
                      </a:r>
                      <a:r>
                        <a:rPr lang="ru-RU" sz="2000" dirty="0"/>
                        <a:t>+ ТЕЗИС</a:t>
                      </a:r>
                      <a:r>
                        <a:rPr lang="ru-RU" sz="2000" baseline="0" dirty="0"/>
                        <a:t> </a:t>
                      </a:r>
                      <a:r>
                        <a:rPr lang="ru-RU" sz="2000" dirty="0"/>
                        <a:t>(мое утверждение).</a:t>
                      </a:r>
                    </a:p>
                  </a:txBody>
                  <a:tcPr/>
                </a:tc>
                <a:tc>
                  <a:txBody>
                    <a:bodyPr/>
                    <a:lstStyle/>
                    <a:p>
                      <a:r>
                        <a:rPr lang="ru-RU" sz="2000" dirty="0"/>
                        <a:t>Я согласен с автором: одна из важнейших задач искусства – будить</a:t>
                      </a:r>
                      <a:r>
                        <a:rPr lang="ru-RU" sz="2000" baseline="0" dirty="0"/>
                        <a:t> в человеке чувство Родины.</a:t>
                      </a:r>
                      <a:endParaRPr lang="ru-RU" sz="2000" dirty="0"/>
                    </a:p>
                  </a:txBody>
                  <a:tcPr/>
                </a:tc>
                <a:extLst>
                  <a:ext uri="{0D108BD9-81ED-4DB2-BD59-A6C34878D82A}">
                    <a16:rowId xmlns:a16="http://schemas.microsoft.com/office/drawing/2014/main" xmlns="" val="10001"/>
                  </a:ext>
                </a:extLst>
              </a:tr>
              <a:tr h="1643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dirty="0"/>
                        <a:t>ЛОГИЧЕСКИЙ ПЕРЕХОД +ОБОСНОВАНИЕ (ПРИМЕР=АРГУМЕНТ)</a:t>
                      </a:r>
                    </a:p>
                    <a:p>
                      <a:endParaRPr lang="ru-RU" sz="2000" dirty="0"/>
                    </a:p>
                  </a:txBody>
                  <a:tcPr/>
                </a:tc>
                <a:tc>
                  <a:txBody>
                    <a:bodyPr/>
                    <a:lstStyle/>
                    <a:p>
                      <a:r>
                        <a:rPr lang="ru-RU" sz="2000" baseline="0" dirty="0"/>
                        <a:t>    Не случайно русские писатели и поэты в своих произведениях многократно обращались к теме родины и создали удивительные образы нашей родины – России. А.С. Пушкин, М.Ю.Лермонтов, Н.А. Некрасов, А.А. Блок – все эти поэты показывали читателям Россию с разных сторон, с ее достоинствами и недостатками, но прежде всего – с большой любовью к своему Отечеству. Особенно мне запомнились строки из стихотворения С.А. Есенина:</a:t>
                      </a:r>
                      <a:endParaRPr lang="ru-RU" sz="2000" dirty="0"/>
                    </a:p>
                  </a:txBody>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785794"/>
          <a:ext cx="8215370" cy="2616321"/>
        </p:xfrm>
        <a:graphic>
          <a:graphicData uri="http://schemas.openxmlformats.org/drawingml/2006/table">
            <a:tbl>
              <a:tblPr firstRow="1" bandRow="1">
                <a:tableStyleId>{5C22544A-7EE6-4342-B048-85BDC9FD1C3A}</a:tableStyleId>
              </a:tblPr>
              <a:tblGrid>
                <a:gridCol w="2500330">
                  <a:extLst>
                    <a:ext uri="{9D8B030D-6E8A-4147-A177-3AD203B41FA5}">
                      <a16:colId xmlns:a16="http://schemas.microsoft.com/office/drawing/2014/main" xmlns="" val="20000"/>
                    </a:ext>
                  </a:extLst>
                </a:gridCol>
                <a:gridCol w="5715040">
                  <a:extLst>
                    <a:ext uri="{9D8B030D-6E8A-4147-A177-3AD203B41FA5}">
                      <a16:colId xmlns:a16="http://schemas.microsoft.com/office/drawing/2014/main" xmlns="" val="20001"/>
                    </a:ext>
                  </a:extLst>
                </a:gridCol>
              </a:tblGrid>
              <a:tr h="1305681">
                <a:tc>
                  <a:txBody>
                    <a:bodyPr/>
                    <a:lstStyle/>
                    <a:p>
                      <a:endParaRPr lang="ru-RU" sz="2000" dirty="0"/>
                    </a:p>
                  </a:txBody>
                  <a:tcPr/>
                </a:tc>
                <a:tc>
                  <a:txBody>
                    <a:bodyPr/>
                    <a:lstStyle/>
                    <a:p>
                      <a:pPr algn="ctr"/>
                      <a:r>
                        <a:rPr lang="ru-RU" sz="2000" dirty="0"/>
                        <a:t>Если крикнет</a:t>
                      </a:r>
                      <a:r>
                        <a:rPr lang="ru-RU" sz="2000" baseline="0" dirty="0"/>
                        <a:t> рать святая:</a:t>
                      </a:r>
                    </a:p>
                    <a:p>
                      <a:pPr algn="ctr"/>
                      <a:r>
                        <a:rPr lang="ru-RU" sz="2000" baseline="0" dirty="0"/>
                        <a:t>«Кинь ты Русь, живи в раю!»</a:t>
                      </a:r>
                    </a:p>
                    <a:p>
                      <a:pPr algn="ctr"/>
                      <a:r>
                        <a:rPr lang="ru-RU" sz="2000" baseline="0" dirty="0"/>
                        <a:t>Я скажу: «Не надо рая,</a:t>
                      </a:r>
                    </a:p>
                    <a:p>
                      <a:pPr algn="ctr"/>
                      <a:r>
                        <a:rPr lang="ru-RU" sz="2000" baseline="0" dirty="0"/>
                        <a:t>Дайте родину мою».</a:t>
                      </a:r>
                      <a:endParaRPr lang="ru-RU" sz="2000" dirty="0"/>
                    </a:p>
                  </a:txBody>
                  <a:tcPr/>
                </a:tc>
                <a:extLst>
                  <a:ext uri="{0D108BD9-81ED-4DB2-BD59-A6C34878D82A}">
                    <a16:rowId xmlns:a16="http://schemas.microsoft.com/office/drawing/2014/main" xmlns="" val="10000"/>
                  </a:ext>
                </a:extLst>
              </a:tr>
              <a:tr h="1305681">
                <a:tc>
                  <a:txBody>
                    <a:bodyPr/>
                    <a:lstStyle/>
                    <a:p>
                      <a:r>
                        <a:rPr lang="ru-RU" sz="2000" dirty="0" err="1"/>
                        <a:t>Микровывод</a:t>
                      </a:r>
                      <a:endParaRPr lang="ru-RU" sz="2000" dirty="0"/>
                    </a:p>
                  </a:txBody>
                  <a:tcPr/>
                </a:tc>
                <a:tc>
                  <a:txBody>
                    <a:bodyPr/>
                    <a:lstStyle/>
                    <a:p>
                      <a:r>
                        <a:rPr lang="ru-RU" sz="2000" dirty="0"/>
                        <a:t>Наверно, это</a:t>
                      </a:r>
                      <a:r>
                        <a:rPr lang="ru-RU" sz="2000" baseline="0" dirty="0"/>
                        <a:t> одно из самых ярких признаний поэта в любви к своей родине, которое не должно оставить нас, граждан России, равнодушными.</a:t>
                      </a:r>
                      <a:endParaRPr lang="ru-RU" sz="2000" dirty="0"/>
                    </a:p>
                  </a:txBody>
                  <a:tcPr/>
                </a:tc>
                <a:extLst>
                  <a:ext uri="{0D108BD9-81ED-4DB2-BD59-A6C34878D82A}">
                    <a16:rowId xmlns:a16="http://schemas.microsoft.com/office/drawing/2014/main" xmlns="" val="10001"/>
                  </a:ext>
                </a:extLst>
              </a:tr>
            </a:tbl>
          </a:graphicData>
        </a:graphic>
      </p:graphicFrame>
      <p:sp>
        <p:nvSpPr>
          <p:cNvPr id="3" name="TextBox 2"/>
          <p:cNvSpPr txBox="1"/>
          <p:nvPr/>
        </p:nvSpPr>
        <p:spPr>
          <a:xfrm>
            <a:off x="928663" y="4429132"/>
            <a:ext cx="7786742" cy="707886"/>
          </a:xfrm>
          <a:prstGeom prst="rect">
            <a:avLst/>
          </a:prstGeom>
          <a:noFill/>
        </p:spPr>
        <p:txBody>
          <a:bodyPr wrap="square" rtlCol="0">
            <a:spAutoFit/>
          </a:bodyPr>
          <a:lstStyle/>
          <a:p>
            <a:r>
              <a:rPr lang="ru-RU" sz="2000" b="1" dirty="0">
                <a:solidFill>
                  <a:srgbClr val="FF0000"/>
                </a:solidFill>
              </a:rPr>
              <a:t>Несоблюдение такой структуры данной части сочинения часто приводит к логическим ошибкам!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00034" y="335846"/>
            <a:ext cx="8215370" cy="6001643"/>
          </a:xfrm>
          <a:prstGeom prst="rect">
            <a:avLst/>
          </a:prstGeom>
        </p:spPr>
        <p:txBody>
          <a:bodyPr wrap="square">
            <a:spAutoFit/>
          </a:bodyPr>
          <a:lstStyle/>
          <a:p>
            <a:pPr algn="ctr"/>
            <a:r>
              <a:rPr lang="ru-RU" sz="2400" b="1" i="1" dirty="0"/>
              <a:t>Как научиться не завидовать? Верить пословице: «И на нашей улице будет праздник». Верить метафоре, предложенной М.М. Пришвиным: хороший грибник не боится народа в лесу. Он знает: его гриб от него не уйдет. Если зависть очень сильна, то разрешают себе посплетничать, </a:t>
            </a:r>
            <a:r>
              <a:rPr lang="ru-RU" sz="2400" b="1" i="1" dirty="0" err="1"/>
              <a:t>поперемывать</a:t>
            </a:r>
            <a:r>
              <a:rPr lang="ru-RU" sz="2400" b="1" i="1" dirty="0"/>
              <a:t> косточки счастливчику, однако это хотя и срабатывает как предохранительных клапан обиды и досады, но путь тупиковый: человек по лицу прочитает, что недавно вы его обсуждали, глазки вас выдадут. Вот почему лучше не злословить, а, наоборот, приблизиться к счастливчику, искренне порадоваться его успеху, восхититься – и о чудо! – он откроет вам секреты успеха, более того, в чем-то и поможет. Его же легко понять: кругом завидуют, а тут нашелся один искренне радующийся. Как не любить такого, как ему не помочь!</a:t>
            </a:r>
          </a:p>
        </p:txBody>
      </p:sp>
    </p:spTree>
    <p:extLst>
      <p:ext uri="{BB962C8B-B14F-4D97-AF65-F5344CB8AC3E}">
        <p14:creationId xmlns:p14="http://schemas.microsoft.com/office/powerpoint/2010/main" val="19143784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0496" y="357166"/>
            <a:ext cx="1041504" cy="461665"/>
          </a:xfrm>
          <a:prstGeom prst="rect">
            <a:avLst/>
          </a:prstGeom>
          <a:noFill/>
        </p:spPr>
        <p:txBody>
          <a:bodyPr wrap="none" rtlCol="0">
            <a:spAutoFit/>
          </a:bodyPr>
          <a:lstStyle/>
          <a:p>
            <a:r>
              <a:rPr lang="ru-RU" sz="2400" b="1" dirty="0">
                <a:solidFill>
                  <a:srgbClr val="FF0000"/>
                </a:solidFill>
              </a:rPr>
              <a:t>Совет!</a:t>
            </a:r>
          </a:p>
        </p:txBody>
      </p:sp>
      <p:sp>
        <p:nvSpPr>
          <p:cNvPr id="3" name="TextBox 2"/>
          <p:cNvSpPr txBox="1"/>
          <p:nvPr/>
        </p:nvSpPr>
        <p:spPr>
          <a:xfrm>
            <a:off x="785786" y="1357298"/>
            <a:ext cx="7715304" cy="4216539"/>
          </a:xfrm>
          <a:prstGeom prst="rect">
            <a:avLst/>
          </a:prstGeom>
          <a:noFill/>
        </p:spPr>
        <p:txBody>
          <a:bodyPr wrap="square" rtlCol="0">
            <a:spAutoFit/>
          </a:bodyPr>
          <a:lstStyle/>
          <a:p>
            <a:r>
              <a:rPr lang="ru-RU" sz="2000" dirty="0"/>
              <a:t>Не придумывайте истории про одноклассников и знакомых, лучше сослаться на обобщенные наблюдения над жизнью. Используйте конструкции: </a:t>
            </a:r>
          </a:p>
          <a:p>
            <a:endParaRPr lang="ru-RU" sz="2000" dirty="0"/>
          </a:p>
          <a:p>
            <a:r>
              <a:rPr lang="ru-RU" sz="2400" b="1" i="1" dirty="0"/>
              <a:t>Мы часто можем встретить людей, которые …</a:t>
            </a:r>
          </a:p>
          <a:p>
            <a:r>
              <a:rPr lang="ru-RU" sz="2400" b="1" i="1" dirty="0"/>
              <a:t>В жизни  не раз приходится оказываться в ситуации, когда..</a:t>
            </a:r>
          </a:p>
          <a:p>
            <a:r>
              <a:rPr lang="ru-RU" sz="2400" b="1" i="1" dirty="0"/>
              <a:t>Нередко мы оказываемся перед выбором, который …</a:t>
            </a:r>
          </a:p>
          <a:p>
            <a:endParaRPr lang="ru-RU" sz="2400" b="1" dirty="0"/>
          </a:p>
          <a:p>
            <a:r>
              <a:rPr lang="ru-RU" sz="2400" dirty="0"/>
              <a:t>Таким образом мы обоснуем свою позицию, обращаясь к обобщенным наблюдениям над жизнью.</a:t>
            </a:r>
          </a:p>
          <a:p>
            <a:endParaRPr lang="ru-RU"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14290"/>
            <a:ext cx="7572428" cy="6463308"/>
          </a:xfrm>
          <a:prstGeom prst="rect">
            <a:avLst/>
          </a:prstGeom>
          <a:noFill/>
        </p:spPr>
        <p:txBody>
          <a:bodyPr wrap="square" rtlCol="0">
            <a:spAutoFit/>
          </a:bodyPr>
          <a:lstStyle/>
          <a:p>
            <a:r>
              <a:rPr lang="ru-RU" dirty="0"/>
              <a:t>Аргументация бывает </a:t>
            </a:r>
            <a:r>
              <a:rPr lang="ru-RU" dirty="0">
                <a:solidFill>
                  <a:srgbClr val="FF0000"/>
                </a:solidFill>
              </a:rPr>
              <a:t>поддерживающей</a:t>
            </a:r>
            <a:r>
              <a:rPr lang="ru-RU" dirty="0"/>
              <a:t> и </a:t>
            </a:r>
            <a:r>
              <a:rPr lang="ru-RU" dirty="0">
                <a:solidFill>
                  <a:srgbClr val="FF0000"/>
                </a:solidFill>
              </a:rPr>
              <a:t>опровергающей</a:t>
            </a:r>
            <a:r>
              <a:rPr lang="ru-RU" dirty="0"/>
              <a:t>.</a:t>
            </a:r>
          </a:p>
          <a:p>
            <a:endParaRPr lang="ru-RU" dirty="0"/>
          </a:p>
          <a:p>
            <a:r>
              <a:rPr lang="ru-RU" dirty="0"/>
              <a:t>Пример:</a:t>
            </a:r>
          </a:p>
          <a:p>
            <a:r>
              <a:rPr lang="ru-RU" dirty="0"/>
              <a:t>ПОЗИЦИЯ АВТОРА ТЕКСТА: На войне осознается ценность человеческой жизни.</a:t>
            </a:r>
          </a:p>
          <a:p>
            <a:r>
              <a:rPr lang="ru-RU" dirty="0"/>
              <a:t>СВОЯ ПОЗИЦИЯ: Я не могу согласится с автором текста: очень часто люди, оказавшись в нечеловеческих условиях войны, вообще теряют нравственные ориентиры и перестают воспринимать жизнь (особенно чужую) как безусловную ценность.</a:t>
            </a:r>
          </a:p>
          <a:p>
            <a:r>
              <a:rPr lang="ru-RU" dirty="0"/>
              <a:t>ОБОСНОВАНИЕ СВОЕЙ ПОЗИЦИИ: В качестве примера можно привести людей «потерянного поколения» – так называют на Западе молодых фронтовиков, которые воевали между 1914 и 1918 годами, независимо от страны, которую они защищали, и вернулись домой морально или физически искалеченными. Их также называют «неучтенными жертвами войны». Вернувшись с фронта, эти люди не могли снова жить обычной жизнью. После перенесенных ужасов войны все остальное казалось им мелочным и недостойным внимания.</a:t>
            </a:r>
          </a:p>
          <a:p>
            <a:endParaRPr lang="ru-RU" dirty="0"/>
          </a:p>
          <a:p>
            <a:r>
              <a:rPr lang="ru-RU" dirty="0"/>
              <a:t>ВЫВОД: Таким образом, любая война скорее разрушает все нравственные ценности , чем позволяет осознать их значимость. История двух мировых войн служит грозным предупреждением для всех тех, кто думает, что война – это лишь щекочущее нервы приключение, позволяющее острее ощутить полноту жизни.</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l="32031" t="18055" r="29297" b="34722"/>
          <a:stretch>
            <a:fillRect/>
          </a:stretch>
        </p:blipFill>
        <p:spPr bwMode="auto">
          <a:xfrm>
            <a:off x="1142976" y="1142984"/>
            <a:ext cx="7072362" cy="4857784"/>
          </a:xfrm>
          <a:prstGeom prst="rect">
            <a:avLst/>
          </a:prstGeom>
          <a:noFill/>
          <a:ln w="9525">
            <a:noFill/>
            <a:miter lim="800000"/>
            <a:headEnd/>
            <a:tailEnd/>
          </a:ln>
          <a:effectLst/>
        </p:spPr>
      </p:pic>
      <p:sp>
        <p:nvSpPr>
          <p:cNvPr id="3" name="TextBox 2"/>
          <p:cNvSpPr txBox="1"/>
          <p:nvPr/>
        </p:nvSpPr>
        <p:spPr>
          <a:xfrm>
            <a:off x="1000101" y="214290"/>
            <a:ext cx="7358114" cy="646331"/>
          </a:xfrm>
          <a:prstGeom prst="rect">
            <a:avLst/>
          </a:prstGeom>
          <a:noFill/>
        </p:spPr>
        <p:txBody>
          <a:bodyPr wrap="square" rtlCol="0">
            <a:spAutoFit/>
          </a:bodyPr>
          <a:lstStyle/>
          <a:p>
            <a:r>
              <a:rPr lang="ru-RU" b="1" dirty="0"/>
              <a:t>Пример обоснования своего отношения к позиции автора. Выделите в тексте тезис, аргумент (пример) и вывод.</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14290"/>
            <a:ext cx="7858180" cy="2400657"/>
          </a:xfrm>
          <a:prstGeom prst="rect">
            <a:avLst/>
          </a:prstGeom>
          <a:noFill/>
        </p:spPr>
        <p:txBody>
          <a:bodyPr wrap="square" rtlCol="0">
            <a:spAutoFit/>
          </a:bodyPr>
          <a:lstStyle/>
          <a:p>
            <a:pPr algn="ctr"/>
            <a:r>
              <a:rPr lang="ru-RU" sz="2400" b="1" dirty="0">
                <a:solidFill>
                  <a:srgbClr val="C00000"/>
                </a:solidFill>
              </a:rPr>
              <a:t>Виды заключения (общий вывод по сочинению</a:t>
            </a:r>
            <a:r>
              <a:rPr lang="ru-RU" dirty="0"/>
              <a:t>)</a:t>
            </a:r>
          </a:p>
          <a:p>
            <a:endParaRPr lang="ru-RU" dirty="0"/>
          </a:p>
          <a:p>
            <a:r>
              <a:rPr lang="ru-RU" dirty="0"/>
              <a:t>Дефицит времени на экзамене приводит к тому, что многие сочинения остаются незавершенными, в них может отсутствовать важный композиционный элемент – заключение. Оно   должно быть органично связано с основным текстом. Это оценивается в Критерии 5 (смысловая цельность, речевая связность, последовательность изложения. Мах – 2 б Наличие одной логической ошибки приводит к потере 1 балла!)</a:t>
            </a:r>
          </a:p>
        </p:txBody>
      </p:sp>
      <p:sp>
        <p:nvSpPr>
          <p:cNvPr id="3" name="TextBox 2"/>
          <p:cNvSpPr txBox="1"/>
          <p:nvPr/>
        </p:nvSpPr>
        <p:spPr>
          <a:xfrm>
            <a:off x="357159" y="2786058"/>
            <a:ext cx="8286808" cy="3416320"/>
          </a:xfrm>
          <a:prstGeom prst="rect">
            <a:avLst/>
          </a:prstGeom>
          <a:noFill/>
        </p:spPr>
        <p:txBody>
          <a:bodyPr wrap="square" rtlCol="0">
            <a:spAutoFit/>
          </a:bodyPr>
          <a:lstStyle/>
          <a:p>
            <a:pPr>
              <a:buFont typeface="Wingdings" pitchFamily="2" charset="2"/>
              <a:buChar char="v"/>
            </a:pPr>
            <a:r>
              <a:rPr lang="ru-RU" dirty="0"/>
              <a:t> </a:t>
            </a:r>
            <a:r>
              <a:rPr lang="ru-RU" u="sng" dirty="0"/>
              <a:t>Обобщение основных мыслей автора </a:t>
            </a:r>
            <a:r>
              <a:rPr lang="ru-RU" dirty="0"/>
              <a:t>– самая логичная концовка для сочинения! Чаще всего можно вернуться к позиции автора и изложить ее более широко и эмоционально: «Итак, автор показал нам, что желание спасти боевого товарища, вера в победу помогают людям совершить невозможное, преодолеть самого себя ради блага других – это и есть подвиг!»</a:t>
            </a:r>
          </a:p>
          <a:p>
            <a:pPr>
              <a:buFont typeface="Wingdings" pitchFamily="2" charset="2"/>
              <a:buChar char="v"/>
            </a:pPr>
            <a:r>
              <a:rPr lang="ru-RU" u="sng" dirty="0"/>
              <a:t> Вопросительное предложение/риторический вопро</a:t>
            </a:r>
            <a:r>
              <a:rPr lang="ru-RU" dirty="0"/>
              <a:t>с: «Художественная литература дарит нам несметные сокровища человеческого духа! Разве имеет право кто-либо из нас отказываться от этого бесценного дара?»</a:t>
            </a:r>
          </a:p>
          <a:p>
            <a:pPr>
              <a:buFont typeface="Wingdings" pitchFamily="2" charset="2"/>
              <a:buChar char="v"/>
            </a:pPr>
            <a:r>
              <a:rPr lang="ru-RU" u="sng" dirty="0"/>
              <a:t>Призыв к читателю</a:t>
            </a:r>
            <a:r>
              <a:rPr lang="ru-RU" dirty="0"/>
              <a:t>: «Итак, прежде чем включить телевизор и погрузиться в чудесный, но ненастоящий мир, подумайте, нет ли вокруг вас людей, которые нуждаются в утешении, помощи. Подумайте: кем вы хотите быть – творцом своей жизни или просто зрителем?»</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9D598826-B76F-4457-9DE9-65AEAC878A30}"/>
              </a:ext>
            </a:extLst>
          </p:cNvPr>
          <p:cNvSpPr/>
          <p:nvPr/>
        </p:nvSpPr>
        <p:spPr>
          <a:xfrm>
            <a:off x="611560" y="332656"/>
            <a:ext cx="4572000" cy="6322244"/>
          </a:xfrm>
          <a:prstGeom prst="rect">
            <a:avLst/>
          </a:prstGeom>
        </p:spPr>
        <p:txBody>
          <a:bodyPr>
            <a:spAutoFit/>
          </a:bodyPr>
          <a:lstStyle/>
          <a:p>
            <a:pPr>
              <a:lnSpc>
                <a:spcPct val="115000"/>
              </a:lnSpc>
              <a:spcAft>
                <a:spcPts val="1000"/>
              </a:spcAft>
            </a:pPr>
            <a:r>
              <a:rPr lang="ru-RU" sz="2000" b="1" dirty="0">
                <a:solidFill>
                  <a:srgbClr val="008000"/>
                </a:solidFill>
                <a:latin typeface="Tahoma" panose="020B0604030504040204" pitchFamily="34" charset="0"/>
                <a:ea typeface="Times New Roman" panose="02020603050405020304" pitchFamily="18" charset="0"/>
                <a:cs typeface="Times New Roman" panose="02020603050405020304" pitchFamily="18" charset="0"/>
              </a:rPr>
              <a:t>Текст ЕГЭ для сочинения (ДОСРОЧНЫЙ ЭКЗАМЕН 2023 Г)</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800"/>
              </a:spcAft>
            </a:pP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(1) Тот, кто любит искусство истинно, кто любит поэзию, литературу, — не должен искусственно ограничивать себя только одной сферой и пребывать в полном равнодушии к музыке, к танцу, к изображению. (2) Человеку свойственно всестороннее, гармоническое развитие интересов и вкусов. (3) И я даже как-то не представляю себе человека, который любил бы серьезную музыку и оставался бы глух к поэзии Пушкина, Блока, Маяковского, никогда не читал бы Толстого, Чехова. (4) Где найти чудака, который изучает Шекспира, а в театре никогда не бывал? (5) Уж кто его любит, не пропустит «Гамлета» ни в театре, ни на экране.</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xmlns="" id="{23DE03B9-141F-45C6-9993-081D1EDA0556}"/>
              </a:ext>
            </a:extLst>
          </p:cNvPr>
          <p:cNvSpPr txBox="1"/>
          <p:nvPr/>
        </p:nvSpPr>
        <p:spPr>
          <a:xfrm>
            <a:off x="5292080" y="188640"/>
            <a:ext cx="3744416" cy="6186309"/>
          </a:xfrm>
          <a:prstGeom prst="rect">
            <a:avLst/>
          </a:prstGeom>
          <a:noFill/>
          <a:ln>
            <a:solidFill>
              <a:schemeClr val="accent2">
                <a:lumMod val="75000"/>
              </a:schemeClr>
            </a:solidFill>
          </a:ln>
        </p:spPr>
        <p:txBody>
          <a:bodyPr wrap="square" rtlCol="0">
            <a:spAutoFit/>
          </a:bodyPr>
          <a:lstStyle/>
          <a:p>
            <a:pPr marL="342900" indent="-342900">
              <a:buAutoNum type="arabicPeriod"/>
            </a:pPr>
            <a:r>
              <a:rPr lang="ru-RU" dirty="0"/>
              <a:t>Сформулируй и запиши ключевые мысли каждого абзаца.</a:t>
            </a:r>
          </a:p>
          <a:p>
            <a:pPr marL="342900" indent="-342900">
              <a:buAutoNum type="arabicPeriod"/>
            </a:pPr>
            <a:r>
              <a:rPr lang="ru-RU" dirty="0"/>
              <a:t>Сформулируй проблемный вопрос.</a:t>
            </a:r>
          </a:p>
          <a:p>
            <a:pPr marL="342900" indent="-342900">
              <a:buAutoNum type="arabicPeriod"/>
            </a:pPr>
            <a:r>
              <a:rPr lang="ru-RU" dirty="0"/>
              <a:t>Какой ответ дает автор на этот вопрос (позиция автора)?</a:t>
            </a:r>
          </a:p>
          <a:p>
            <a:pPr marL="342900" indent="-342900">
              <a:buAutoNum type="arabicPeriod"/>
            </a:pPr>
            <a:r>
              <a:rPr lang="ru-RU" dirty="0"/>
              <a:t>Какие примеры в тексте помогают автору сформулировать свою позицию по проблеме (примеры-иллюстрации)?</a:t>
            </a:r>
          </a:p>
          <a:p>
            <a:pPr marL="342900" indent="-342900">
              <a:buAutoNum type="arabicPeriod"/>
            </a:pPr>
            <a:r>
              <a:rPr lang="ru-RU" dirty="0"/>
              <a:t>Как эти примеры связаны между собой (способ связи), почему именно такое расположение примеров выбирает автор, что ему это дает (анализ связи)?</a:t>
            </a:r>
          </a:p>
          <a:p>
            <a:pPr marL="342900" indent="-342900">
              <a:buAutoNum type="arabicPeriod"/>
            </a:pPr>
            <a:r>
              <a:rPr lang="ru-RU" dirty="0"/>
              <a:t>Согласен ли я с автором? Какой пример я могу привести в подтверждение своих мыслей по поводу проблемы текста (отношение к позиции автора)?</a:t>
            </a:r>
          </a:p>
        </p:txBody>
      </p:sp>
    </p:spTree>
    <p:extLst>
      <p:ext uri="{BB962C8B-B14F-4D97-AF65-F5344CB8AC3E}">
        <p14:creationId xmlns:p14="http://schemas.microsoft.com/office/powerpoint/2010/main" val="5645393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4D5517AA-C05D-4B99-B3B6-DEC6F26BD54E}"/>
              </a:ext>
            </a:extLst>
          </p:cNvPr>
          <p:cNvSpPr/>
          <p:nvPr/>
        </p:nvSpPr>
        <p:spPr>
          <a:xfrm>
            <a:off x="539552" y="404664"/>
            <a:ext cx="7560840" cy="3574825"/>
          </a:xfrm>
          <a:prstGeom prst="rect">
            <a:avLst/>
          </a:prstGeom>
        </p:spPr>
        <p:txBody>
          <a:bodyPr wrap="square">
            <a:spAutoFit/>
          </a:bodyPr>
          <a:lstStyle/>
          <a:p>
            <a:pPr>
              <a:lnSpc>
                <a:spcPct val="115000"/>
              </a:lnSpc>
              <a:spcAft>
                <a:spcPts val="1800"/>
              </a:spcAft>
            </a:pP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         (6) Даже тот, кто не обладает активным музыкальным слухом, если он человек культурный по-настоящему, он ходит на концерты, слушает музыку в записи или по радио. (7) Как можно добровольно отказаться от величайших ценностей, накопленных человечеством? (8) Как можно без них правильно судить об искусстве и о его воздействии на людей? (9) По счастью, каждый, развивший в себе способности воспринимать искусство, не ограничивает себя какой-то одной областью (если даже он профессионально работает в ней), а, наоборот, стремится как можно больше узнать и ощутить эту благотворную связь искусств между собой. (10) Разве наше представление о Пушкине ограничивается его сочинениями?</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27360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DC70F757-84C3-4822-86AB-8CA568D01159}"/>
              </a:ext>
            </a:extLst>
          </p:cNvPr>
          <p:cNvSpPr/>
          <p:nvPr/>
        </p:nvSpPr>
        <p:spPr>
          <a:xfrm>
            <a:off x="683568" y="332656"/>
            <a:ext cx="7992888" cy="5804666"/>
          </a:xfrm>
          <a:prstGeom prst="rect">
            <a:avLst/>
          </a:prstGeom>
        </p:spPr>
        <p:txBody>
          <a:bodyPr wrap="square">
            <a:spAutoFit/>
          </a:bodyPr>
          <a:lstStyle/>
          <a:p>
            <a:pPr>
              <a:lnSpc>
                <a:spcPct val="115000"/>
              </a:lnSpc>
              <a:spcAft>
                <a:spcPts val="1800"/>
              </a:spcAft>
            </a:pP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          (11) Нет! (12) Мы не можем назвать почти ни одного большого русского композитора, который не создал бы оперы на пушкинский текст, не положил бы на музыку пушкинские стихи. (13) Даргомыжский написал на текст Пушкина «Русалку», Мусоргский — народную драму «Борис Годунов». (14) Римский-Корсаков — «Сказку о царе </a:t>
            </a:r>
            <a:r>
              <a:rPr lang="ru-RU" dirty="0" err="1">
                <a:solidFill>
                  <a:srgbClr val="303030"/>
                </a:solidFill>
                <a:latin typeface="Tahoma" panose="020B0604030504040204" pitchFamily="34" charset="0"/>
                <a:ea typeface="Times New Roman" panose="02020603050405020304" pitchFamily="18" charset="0"/>
                <a:cs typeface="Times New Roman" panose="02020603050405020304" pitchFamily="18" charset="0"/>
              </a:rPr>
              <a:t>Салтане</a:t>
            </a: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 «Моцарта и Сальери», «Золотого петушка», Чайковский — «Онегина», «Пиковую даму», «Мазепу», Рахманинов — «Алеко», Асафьев — балет «Бахчисарайский фонтан», Глиэр — «Медного всадника»… (15) Пушкинские сюжеты в изобразительном искусстве составляют целую пушкиниану, которую начинают такие художники, как Брюллов, Репин, Врубель. (16) Какие вдохновенные иллюстрации к «Маленьким трагедиям» Пушкина создал выдающийся советский гравер Фаворский! (17) И отличные иллюстрации к «Борису Годунову» — Е. Кибрик. (18) А облик самого Пушкина! (19) Памятник работы скульптора Опекушина на Пушкинской площади в Москве. (20) Памятник в Ленинграде, не так давно созданный скульптором Аникушиным: вдохновенное изображение Пушкина в момент вдохновенного чтения стихов — разве это не продолжение пушкинской темы в искусстве?</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11633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5CE66DD-895E-4795-9817-F88B2D1D267C}"/>
              </a:ext>
            </a:extLst>
          </p:cNvPr>
          <p:cNvSpPr/>
          <p:nvPr/>
        </p:nvSpPr>
        <p:spPr>
          <a:xfrm>
            <a:off x="611560" y="836712"/>
            <a:ext cx="7704856" cy="4211922"/>
          </a:xfrm>
          <a:prstGeom prst="rect">
            <a:avLst/>
          </a:prstGeom>
        </p:spPr>
        <p:txBody>
          <a:bodyPr wrap="square">
            <a:spAutoFit/>
          </a:bodyPr>
          <a:lstStyle/>
          <a:p>
            <a:pPr>
              <a:lnSpc>
                <a:spcPct val="115000"/>
              </a:lnSpc>
              <a:spcAft>
                <a:spcPts val="1800"/>
              </a:spcAft>
            </a:pP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          (21) А разве воплощенный Шаляпиным образ Бориса в опере Мусоргского не продолжение Пушкина? (22) Или </a:t>
            </a:r>
            <a:r>
              <a:rPr lang="ru-RU" dirty="0" err="1">
                <a:solidFill>
                  <a:srgbClr val="303030"/>
                </a:solidFill>
                <a:latin typeface="Tahoma" panose="020B0604030504040204" pitchFamily="34" charset="0"/>
                <a:ea typeface="Times New Roman" panose="02020603050405020304" pitchFamily="18" charset="0"/>
                <a:cs typeface="Times New Roman" panose="02020603050405020304" pitchFamily="18" charset="0"/>
              </a:rPr>
              <a:t>шаляпинский</a:t>
            </a: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 Мельник в «Русалке» и Сальери? (23) Галина Уланова создала чистый образ Марии в «Бахчисарайском фонтане». (24) И это вдохновенное, бесконечно поэтическое создание великой танцовщицы — ведь это тоже Пушкин! (25) Каждый, кого интересует не только отдельное произведение, но и совокупность впечатлений, которое составляет понятие «культура», каждый культурный человек стремится воспринять все грани искусства, все его сущности, или, как еще говорят, ипостаси. (26) Знакомство с искусством, поэзией, с литературой вызывает стремление не только воспринимать прекрасное, но и многое знать об этом прекрасном и о том, кем оно создано, как создано, когда.</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67415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ED81B131-3774-4BF7-BCE5-3114EB04F495}"/>
              </a:ext>
            </a:extLst>
          </p:cNvPr>
          <p:cNvSpPr/>
          <p:nvPr/>
        </p:nvSpPr>
        <p:spPr>
          <a:xfrm>
            <a:off x="467544" y="367393"/>
            <a:ext cx="8136904" cy="3256276"/>
          </a:xfrm>
          <a:prstGeom prst="rect">
            <a:avLst/>
          </a:prstGeom>
        </p:spPr>
        <p:txBody>
          <a:bodyPr wrap="square">
            <a:spAutoFit/>
          </a:bodyPr>
          <a:lstStyle/>
          <a:p>
            <a:pPr>
              <a:lnSpc>
                <a:spcPct val="115000"/>
              </a:lnSpc>
              <a:spcAft>
                <a:spcPts val="1800"/>
              </a:spcAft>
            </a:pP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          (27) Рождается желание глубоко постигнуть, осмыслить и сопоставить одно явление с другим. (28) Отсюда наш интерес к истории искусства, литературы. (29) Интерес к биографии создателей гениальных творений. (30) К процессу их творчества, к той эпохе, в которую они жили. (31) Разрозненные впечатления соединяются в общую картину культуры. (32) Каждому явлению отводится свое место. (33) И каждое оценивается не только само по себе, но и в сопоставлении с другими. (34) Значительное, великое мы научаемся отличать от пошлого и от преходящего. (35) Великие творения слушаем, смотрим и перечитываем не раз и не два. (36) И с каждым разом находим в них все больше красот.</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55548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3785AD81-1DDA-448C-A08F-3B9CC5ACDCC4}"/>
              </a:ext>
            </a:extLst>
          </p:cNvPr>
          <p:cNvSpPr/>
          <p:nvPr/>
        </p:nvSpPr>
        <p:spPr>
          <a:xfrm>
            <a:off x="755576" y="476672"/>
            <a:ext cx="6318448" cy="3805657"/>
          </a:xfrm>
          <a:prstGeom prst="rect">
            <a:avLst/>
          </a:prstGeom>
        </p:spPr>
        <p:txBody>
          <a:bodyPr wrap="square">
            <a:spAutoFit/>
          </a:bodyPr>
          <a:lstStyle/>
          <a:p>
            <a:pPr>
              <a:lnSpc>
                <a:spcPct val="115000"/>
              </a:lnSpc>
              <a:spcAft>
                <a:spcPts val="1800"/>
              </a:spcAft>
            </a:pP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(37) Так учимся мы вслушиваться музыку, всматриваться в картины, вчитываемся в строки и улавливаем то, что с первого раза уловить очень трудно. (38) Ибо, только узнав сочинение, мы понимаем и общий замысел и какое значение для целого имеет та или другая детали. (39) И новое восприятие прочитанного, увиденного или услышанного начинает доставлять новые эстетические наслаждения, новые радости.</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800"/>
              </a:spcAft>
            </a:pPr>
            <a:r>
              <a:rPr lang="ru-RU" dirty="0">
                <a:solidFill>
                  <a:srgbClr val="303030"/>
                </a:solidFill>
                <a:latin typeface="Tahoma" panose="020B0604030504040204" pitchFamily="34" charset="0"/>
                <a:ea typeface="Times New Roman" panose="02020603050405020304" pitchFamily="18" charset="0"/>
                <a:cs typeface="Times New Roman" panose="02020603050405020304" pitchFamily="18" charset="0"/>
              </a:rPr>
              <a:t>Ираклий Луарсабович Андроников — советский писатель, литературовед, мастер художественного рассказа.</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997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928934"/>
            <a:ext cx="8712968" cy="3539430"/>
          </a:xfrm>
          <a:prstGeom prst="rect">
            <a:avLst/>
          </a:prstGeom>
          <a:noFill/>
        </p:spPr>
        <p:txBody>
          <a:bodyPr wrap="square" rtlCol="0">
            <a:spAutoFit/>
          </a:bodyPr>
          <a:lstStyle/>
          <a:p>
            <a:r>
              <a:rPr lang="ru-RU" sz="2400" dirty="0"/>
              <a:t>Чтобы сформулировать в сочинении проблему данного текста, можно </a:t>
            </a:r>
            <a:r>
              <a:rPr lang="ru-RU" sz="2400" dirty="0">
                <a:solidFill>
                  <a:srgbClr val="C00000"/>
                </a:solidFill>
              </a:rPr>
              <a:t>использовать формулировку автора </a:t>
            </a:r>
            <a:r>
              <a:rPr lang="ru-RU" sz="2400" dirty="0"/>
              <a:t>или немного </a:t>
            </a:r>
            <a:r>
              <a:rPr lang="ru-RU" sz="2400" dirty="0">
                <a:solidFill>
                  <a:srgbClr val="C00000"/>
                </a:solidFill>
              </a:rPr>
              <a:t>по-другому</a:t>
            </a:r>
            <a:r>
              <a:rPr lang="ru-RU" sz="2400" dirty="0"/>
              <a:t>: </a:t>
            </a:r>
          </a:p>
          <a:p>
            <a:endParaRPr lang="ru-RU" sz="2400" dirty="0"/>
          </a:p>
          <a:p>
            <a:r>
              <a:rPr lang="ru-RU" sz="3200" i="1" dirty="0"/>
              <a:t>В.К. Харченко ставит перед читателем </a:t>
            </a:r>
            <a:r>
              <a:rPr lang="ru-RU" sz="3200" i="1" dirty="0">
                <a:solidFill>
                  <a:srgbClr val="C00000"/>
                </a:solidFill>
              </a:rPr>
              <a:t>этическую проблему – проблему зависти. </a:t>
            </a:r>
            <a:r>
              <a:rPr lang="ru-RU" sz="3200" i="1" dirty="0"/>
              <a:t>Автор размышляет над тем, как помочь человеку избавиться от этого порока.</a:t>
            </a:r>
          </a:p>
        </p:txBody>
      </p:sp>
      <p:sp>
        <p:nvSpPr>
          <p:cNvPr id="3" name="TextBox 2"/>
          <p:cNvSpPr txBox="1"/>
          <p:nvPr/>
        </p:nvSpPr>
        <p:spPr>
          <a:xfrm>
            <a:off x="357158" y="428604"/>
            <a:ext cx="8352928"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a:t>В данном случае текст уже начинается с вопроса, в котором и </a:t>
            </a:r>
            <a:r>
              <a:rPr lang="ru-RU" sz="2000" u="sng" dirty="0"/>
              <a:t>сформулирована проблема: </a:t>
            </a:r>
            <a:r>
              <a:rPr lang="ru-RU" sz="2000" u="sng" dirty="0">
                <a:solidFill>
                  <a:srgbClr val="C00000"/>
                </a:solidFill>
              </a:rPr>
              <a:t>как научиться не завидовать</a:t>
            </a:r>
            <a:r>
              <a:rPr lang="ru-RU" sz="2000" u="sng" dirty="0"/>
              <a:t>? </a:t>
            </a:r>
            <a:r>
              <a:rPr lang="ru-RU" sz="2000" dirty="0"/>
              <a:t>Так чаще всего бывает в </a:t>
            </a:r>
            <a:r>
              <a:rPr lang="ru-RU" sz="2000" dirty="0">
                <a:solidFill>
                  <a:srgbClr val="C00000"/>
                </a:solidFill>
              </a:rPr>
              <a:t>публицистических текстах, </a:t>
            </a:r>
            <a:r>
              <a:rPr lang="ru-RU" sz="2000" dirty="0"/>
              <a:t>так как цель таких текстов – воздействие на читателя, формирование у него определенного отношения к обсуждаемым в тексте вопросам.</a:t>
            </a:r>
            <a:endParaRPr lang="ru-RU" sz="2000" dirty="0">
              <a:solidFill>
                <a:srgbClr val="C00000"/>
              </a:solidFill>
            </a:endParaRPr>
          </a:p>
        </p:txBody>
      </p:sp>
    </p:spTree>
    <p:extLst>
      <p:ext uri="{BB962C8B-B14F-4D97-AF65-F5344CB8AC3E}">
        <p14:creationId xmlns:p14="http://schemas.microsoft.com/office/powerpoint/2010/main" val="18214782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71D023A-1ADC-44C6-A00A-9CEB07E9B2E2}"/>
              </a:ext>
            </a:extLst>
          </p:cNvPr>
          <p:cNvSpPr txBox="1"/>
          <p:nvPr/>
        </p:nvSpPr>
        <p:spPr>
          <a:xfrm>
            <a:off x="1619672" y="188640"/>
            <a:ext cx="7054303" cy="646331"/>
          </a:xfrm>
          <a:prstGeom prst="rect">
            <a:avLst/>
          </a:prstGeom>
          <a:noFill/>
        </p:spPr>
        <p:txBody>
          <a:bodyPr wrap="none" rtlCol="0">
            <a:spAutoFit/>
          </a:bodyPr>
          <a:lstStyle/>
          <a:p>
            <a:pPr algn="ctr"/>
            <a:r>
              <a:rPr lang="ru-RU" b="1" dirty="0"/>
              <a:t>ПРИМЕР СОЧИНЕНИЯ ОТ ЭКСПЕРТА ПО ТЕКСТУ И.Л. АНДРОННИКОВА</a:t>
            </a:r>
          </a:p>
          <a:p>
            <a:pPr algn="ctr"/>
            <a:r>
              <a:rPr lang="ru-RU" b="1" dirty="0"/>
              <a:t>(ДОСРОЧНЫЙ ЭКЗАМЕН 2023 Г)</a:t>
            </a:r>
          </a:p>
        </p:txBody>
      </p:sp>
      <p:graphicFrame>
        <p:nvGraphicFramePr>
          <p:cNvPr id="3" name="Таблица 2">
            <a:extLst>
              <a:ext uri="{FF2B5EF4-FFF2-40B4-BE49-F238E27FC236}">
                <a16:creationId xmlns:a16="http://schemas.microsoft.com/office/drawing/2014/main" xmlns="" id="{CB751DF1-0907-4F8A-B465-4FC123AE7B73}"/>
              </a:ext>
            </a:extLst>
          </p:cNvPr>
          <p:cNvGraphicFramePr>
            <a:graphicFrameLocks noGrp="1"/>
          </p:cNvGraphicFramePr>
          <p:nvPr>
            <p:extLst>
              <p:ext uri="{D42A27DB-BD31-4B8C-83A1-F6EECF244321}">
                <p14:modId xmlns:p14="http://schemas.microsoft.com/office/powerpoint/2010/main" val="1566846399"/>
              </p:ext>
            </p:extLst>
          </p:nvPr>
        </p:nvGraphicFramePr>
        <p:xfrm>
          <a:off x="323528" y="775057"/>
          <a:ext cx="8350447" cy="5760720"/>
        </p:xfrm>
        <a:graphic>
          <a:graphicData uri="http://schemas.openxmlformats.org/drawingml/2006/table">
            <a:tbl>
              <a:tblPr firstRow="1" bandRow="1">
                <a:tableStyleId>{5C22544A-7EE6-4342-B048-85BDC9FD1C3A}</a:tableStyleId>
              </a:tblPr>
              <a:tblGrid>
                <a:gridCol w="2794288">
                  <a:extLst>
                    <a:ext uri="{9D8B030D-6E8A-4147-A177-3AD203B41FA5}">
                      <a16:colId xmlns:a16="http://schemas.microsoft.com/office/drawing/2014/main" xmlns="" val="580921363"/>
                    </a:ext>
                  </a:extLst>
                </a:gridCol>
                <a:gridCol w="5556159">
                  <a:extLst>
                    <a:ext uri="{9D8B030D-6E8A-4147-A177-3AD203B41FA5}">
                      <a16:colId xmlns:a16="http://schemas.microsoft.com/office/drawing/2014/main" xmlns="" val="3484491834"/>
                    </a:ext>
                  </a:extLst>
                </a:gridCol>
              </a:tblGrid>
              <a:tr h="990766">
                <a:tc>
                  <a:txBody>
                    <a:bodyPr/>
                    <a:lstStyle/>
                    <a:p>
                      <a:r>
                        <a:rPr lang="ru-RU" dirty="0"/>
                        <a:t>КОМПОЗИЦИОННЫЕ ЧАСТИ СОЧИНЕНИЯ</a:t>
                      </a:r>
                    </a:p>
                  </a:txBody>
                  <a:tcPr/>
                </a:tc>
                <a:tc>
                  <a:txBody>
                    <a:bodyPr/>
                    <a:lstStyle/>
                    <a:p>
                      <a:endParaRPr lang="ru-RU" dirty="0"/>
                    </a:p>
                    <a:p>
                      <a:endParaRPr lang="ru-RU" dirty="0"/>
                    </a:p>
                    <a:p>
                      <a:endParaRPr lang="ru-RU" dirty="0"/>
                    </a:p>
                    <a:p>
                      <a:endParaRPr lang="ru-RU" dirty="0"/>
                    </a:p>
                  </a:txBody>
                  <a:tcPr/>
                </a:tc>
                <a:extLst>
                  <a:ext uri="{0D108BD9-81ED-4DB2-BD59-A6C34878D82A}">
                    <a16:rowId xmlns:a16="http://schemas.microsoft.com/office/drawing/2014/main" xmlns="" val="2379493584"/>
                  </a:ext>
                </a:extLst>
              </a:tr>
              <a:tr h="401811">
                <a:tc>
                  <a:txBody>
                    <a:bodyPr/>
                    <a:lstStyle/>
                    <a:p>
                      <a:r>
                        <a:rPr lang="ru-RU" dirty="0"/>
                        <a:t>1 абзац</a:t>
                      </a:r>
                    </a:p>
                    <a:p>
                      <a:r>
                        <a:rPr lang="ru-RU" dirty="0"/>
                        <a:t>ПРОБЛЕМА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Кого можно назвать истинным ценителем искусства? Такой вопрос волнует советского писателя и литературоведа И.А. Андроникова.</a:t>
                      </a:r>
                    </a:p>
                    <a:p>
                      <a:endParaRPr lang="ru-RU" dirty="0"/>
                    </a:p>
                  </a:txBody>
                  <a:tcPr/>
                </a:tc>
                <a:extLst>
                  <a:ext uri="{0D108BD9-81ED-4DB2-BD59-A6C34878D82A}">
                    <a16:rowId xmlns:a16="http://schemas.microsoft.com/office/drawing/2014/main" xmlns="" val="2729707817"/>
                  </a:ext>
                </a:extLst>
              </a:tr>
              <a:tr h="401811">
                <a:tc>
                  <a:txBody>
                    <a:bodyPr/>
                    <a:lstStyle/>
                    <a:p>
                      <a:r>
                        <a:rPr lang="ru-RU" dirty="0"/>
                        <a:t>2 абзац</a:t>
                      </a:r>
                    </a:p>
                    <a:p>
                      <a:r>
                        <a:rPr lang="ru-RU" dirty="0"/>
                        <a:t>КОММЕНТАРИЙ</a:t>
                      </a:r>
                    </a:p>
                    <a:p>
                      <a:endParaRPr lang="ru-RU" dirty="0"/>
                    </a:p>
                    <a:p>
                      <a:r>
                        <a:rPr lang="ru-RU" dirty="0"/>
                        <a:t>(1 пример + пояснение + </a:t>
                      </a:r>
                      <a:r>
                        <a:rPr lang="ru-RU" dirty="0" err="1"/>
                        <a:t>микровывод</a:t>
                      </a:r>
                      <a:r>
                        <a:rPr lang="ru-RU"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«Тот, кто любит искусство истинно, кто любит поэзию, литературу, не должен искусственно ограничивать себя только одной сферой…» - пишет автор. Он не может представить человека, который любил бы музыку, но не интересовался поэзией, или почитателя Шекспира, не видевшего ни одной постановки его пьесы. Действительно, все виды искусства взаимосвязаны, и мы обогащаем свой внутренний мир, развиваем чувственное восприятие, обращаясь к различным творениям и пытаясь постичь их в совокупности.</a:t>
                      </a:r>
                    </a:p>
                    <a:p>
                      <a:endParaRPr lang="ru-RU" dirty="0"/>
                    </a:p>
                  </a:txBody>
                  <a:tcPr/>
                </a:tc>
                <a:extLst>
                  <a:ext uri="{0D108BD9-81ED-4DB2-BD59-A6C34878D82A}">
                    <a16:rowId xmlns:a16="http://schemas.microsoft.com/office/drawing/2014/main" xmlns="" val="782726888"/>
                  </a:ext>
                </a:extLst>
              </a:tr>
            </a:tbl>
          </a:graphicData>
        </a:graphic>
      </p:graphicFrame>
    </p:spTree>
    <p:extLst>
      <p:ext uri="{BB962C8B-B14F-4D97-AF65-F5344CB8AC3E}">
        <p14:creationId xmlns:p14="http://schemas.microsoft.com/office/powerpoint/2010/main" val="38276448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xmlns="" id="{FDA3220C-F4F0-4BE2-9E70-ADD0FA91AF4A}"/>
              </a:ext>
            </a:extLst>
          </p:cNvPr>
          <p:cNvGraphicFramePr>
            <a:graphicFrameLocks noGrp="1"/>
          </p:cNvGraphicFramePr>
          <p:nvPr>
            <p:extLst>
              <p:ext uri="{D42A27DB-BD31-4B8C-83A1-F6EECF244321}">
                <p14:modId xmlns:p14="http://schemas.microsoft.com/office/powerpoint/2010/main" val="2930492064"/>
              </p:ext>
            </p:extLst>
          </p:nvPr>
        </p:nvGraphicFramePr>
        <p:xfrm>
          <a:off x="251520" y="404664"/>
          <a:ext cx="8496944" cy="5558150"/>
        </p:xfrm>
        <a:graphic>
          <a:graphicData uri="http://schemas.openxmlformats.org/drawingml/2006/table">
            <a:tbl>
              <a:tblPr firstRow="1" bandRow="1">
                <a:tableStyleId>{5C22544A-7EE6-4342-B048-85BDC9FD1C3A}</a:tableStyleId>
              </a:tblPr>
              <a:tblGrid>
                <a:gridCol w="2742941">
                  <a:extLst>
                    <a:ext uri="{9D8B030D-6E8A-4147-A177-3AD203B41FA5}">
                      <a16:colId xmlns:a16="http://schemas.microsoft.com/office/drawing/2014/main" xmlns="" val="2883085190"/>
                    </a:ext>
                  </a:extLst>
                </a:gridCol>
                <a:gridCol w="5754003">
                  <a:extLst>
                    <a:ext uri="{9D8B030D-6E8A-4147-A177-3AD203B41FA5}">
                      <a16:colId xmlns:a16="http://schemas.microsoft.com/office/drawing/2014/main" xmlns="" val="2595700666"/>
                    </a:ext>
                  </a:extLst>
                </a:gridCol>
              </a:tblGrid>
              <a:tr h="711830">
                <a:tc>
                  <a:txBody>
                    <a:bodyPr/>
                    <a:lstStyle/>
                    <a:p>
                      <a:endParaRPr lang="ru-RU" dirty="0"/>
                    </a:p>
                  </a:txBody>
                  <a:tcPr/>
                </a:tc>
                <a:tc>
                  <a:txBody>
                    <a:bodyPr/>
                    <a:lstStyle/>
                    <a:p>
                      <a:endParaRPr lang="ru-RU"/>
                    </a:p>
                  </a:txBody>
                  <a:tcPr/>
                </a:tc>
                <a:extLst>
                  <a:ext uri="{0D108BD9-81ED-4DB2-BD59-A6C34878D82A}">
                    <a16:rowId xmlns:a16="http://schemas.microsoft.com/office/drawing/2014/main" xmlns="" val="2912686112"/>
                  </a:ext>
                </a:extLst>
              </a:tr>
              <a:tr h="2816562">
                <a:tc>
                  <a:txBody>
                    <a:bodyPr/>
                    <a:lstStyle/>
                    <a:p>
                      <a:pPr marL="342900" indent="-342900">
                        <a:buAutoNum type="arabicPlain" startAt="3"/>
                      </a:pPr>
                      <a:r>
                        <a:rPr lang="ru-RU" dirty="0"/>
                        <a:t>абзац</a:t>
                      </a:r>
                    </a:p>
                    <a:p>
                      <a:pPr marL="0" indent="0">
                        <a:buNone/>
                      </a:pPr>
                      <a:r>
                        <a:rPr lang="ru-RU" dirty="0"/>
                        <a:t>КОММЕНТАРИЙ</a:t>
                      </a:r>
                    </a:p>
                    <a:p>
                      <a:pPr marL="0" indent="0">
                        <a:buNone/>
                      </a:pPr>
                      <a:r>
                        <a:rPr lang="ru-RU" dirty="0"/>
                        <a:t>(2 пример+ </a:t>
                      </a:r>
                      <a:r>
                        <a:rPr lang="ru-RU" dirty="0" err="1"/>
                        <a:t>пояснение+микровывод</a:t>
                      </a:r>
                      <a:r>
                        <a:rPr lang="ru-RU"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И наши впечатления не будут полными, если мы не будем стремиться проникнуть в ткань произведений, «глубоко постигнуть, осмыслить явления и сопоставить одно явление с другим». Совершенно верно, когда мы больше узнаем о том или ином шедевре,  о замысле творца, реалиях его жизни, анализируем всю информацию, взаимосвязь фактов, мы начинаем с большим уважением относиться к произведению искусства, оно оставляет глубокий след в душе.</a:t>
                      </a:r>
                    </a:p>
                    <a:p>
                      <a:endParaRPr lang="ru-RU" dirty="0"/>
                    </a:p>
                  </a:txBody>
                  <a:tcPr/>
                </a:tc>
                <a:extLst>
                  <a:ext uri="{0D108BD9-81ED-4DB2-BD59-A6C34878D82A}">
                    <a16:rowId xmlns:a16="http://schemas.microsoft.com/office/drawing/2014/main" xmlns="" val="366211188"/>
                  </a:ext>
                </a:extLst>
              </a:tr>
              <a:tr h="446024">
                <a:tc>
                  <a:txBody>
                    <a:bodyPr/>
                    <a:lstStyle/>
                    <a:p>
                      <a:r>
                        <a:rPr lang="ru-RU" dirty="0"/>
                        <a:t>4 абзац</a:t>
                      </a:r>
                    </a:p>
                    <a:p>
                      <a:r>
                        <a:rPr lang="ru-RU" dirty="0"/>
                        <a:t>АНАЛИЗ СВЯЗИ</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Дополняющие друг друга примеры подтверждают, что развитие культурного человека должно быть гармоничным: с одной стороны, мы говорим о расширении восприятия, то есть об охвате различных сфер искусства, а с другой – о более глубоком анализе явлений искусства и процессов, лежащих в их основе.</a:t>
                      </a:r>
                    </a:p>
                    <a:p>
                      <a:endParaRPr lang="ru-RU" dirty="0"/>
                    </a:p>
                  </a:txBody>
                  <a:tcPr/>
                </a:tc>
                <a:extLst>
                  <a:ext uri="{0D108BD9-81ED-4DB2-BD59-A6C34878D82A}">
                    <a16:rowId xmlns:a16="http://schemas.microsoft.com/office/drawing/2014/main" xmlns="" val="2442252131"/>
                  </a:ext>
                </a:extLst>
              </a:tr>
            </a:tbl>
          </a:graphicData>
        </a:graphic>
      </p:graphicFrame>
    </p:spTree>
    <p:extLst>
      <p:ext uri="{BB962C8B-B14F-4D97-AF65-F5344CB8AC3E}">
        <p14:creationId xmlns:p14="http://schemas.microsoft.com/office/powerpoint/2010/main" val="14790626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xmlns="" id="{416FA4C6-CA32-4AF8-BCB1-C1DFF6203ED8}"/>
              </a:ext>
            </a:extLst>
          </p:cNvPr>
          <p:cNvGraphicFramePr>
            <a:graphicFrameLocks noGrp="1"/>
          </p:cNvGraphicFramePr>
          <p:nvPr>
            <p:extLst>
              <p:ext uri="{D42A27DB-BD31-4B8C-83A1-F6EECF244321}">
                <p14:modId xmlns:p14="http://schemas.microsoft.com/office/powerpoint/2010/main" val="137432104"/>
              </p:ext>
            </p:extLst>
          </p:nvPr>
        </p:nvGraphicFramePr>
        <p:xfrm>
          <a:off x="251520" y="332656"/>
          <a:ext cx="8352928" cy="6020152"/>
        </p:xfrm>
        <a:graphic>
          <a:graphicData uri="http://schemas.openxmlformats.org/drawingml/2006/table">
            <a:tbl>
              <a:tblPr firstRow="1" bandRow="1">
                <a:tableStyleId>{5C22544A-7EE6-4342-B048-85BDC9FD1C3A}</a:tableStyleId>
              </a:tblPr>
              <a:tblGrid>
                <a:gridCol w="2448854">
                  <a:extLst>
                    <a:ext uri="{9D8B030D-6E8A-4147-A177-3AD203B41FA5}">
                      <a16:colId xmlns:a16="http://schemas.microsoft.com/office/drawing/2014/main" xmlns="" val="3906810444"/>
                    </a:ext>
                  </a:extLst>
                </a:gridCol>
                <a:gridCol w="5904074">
                  <a:extLst>
                    <a:ext uri="{9D8B030D-6E8A-4147-A177-3AD203B41FA5}">
                      <a16:colId xmlns:a16="http://schemas.microsoft.com/office/drawing/2014/main" xmlns="" val="738930112"/>
                    </a:ext>
                  </a:extLst>
                </a:gridCol>
              </a:tblGrid>
              <a:tr h="501205">
                <a:tc>
                  <a:txBody>
                    <a:bodyPr/>
                    <a:lstStyle/>
                    <a:p>
                      <a:endParaRPr lang="ru-RU" dirty="0"/>
                    </a:p>
                  </a:txBody>
                  <a:tcPr/>
                </a:tc>
                <a:tc>
                  <a:txBody>
                    <a:bodyPr/>
                    <a:lstStyle/>
                    <a:p>
                      <a:endParaRPr lang="ru-RU"/>
                    </a:p>
                  </a:txBody>
                  <a:tcPr/>
                </a:tc>
                <a:extLst>
                  <a:ext uri="{0D108BD9-81ED-4DB2-BD59-A6C34878D82A}">
                    <a16:rowId xmlns:a16="http://schemas.microsoft.com/office/drawing/2014/main" xmlns="" val="2894832705"/>
                  </a:ext>
                </a:extLst>
              </a:tr>
              <a:tr h="1587027">
                <a:tc>
                  <a:txBody>
                    <a:bodyPr/>
                    <a:lstStyle/>
                    <a:p>
                      <a:r>
                        <a:rPr lang="ru-RU" dirty="0"/>
                        <a:t>5 абзац</a:t>
                      </a:r>
                    </a:p>
                    <a:p>
                      <a:r>
                        <a:rPr lang="ru-RU" dirty="0"/>
                        <a:t>ПОЗИЦИЯ АВТОРА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Автор убежден  - ценителем искусства можно назвать гармонично развитого человека, стремящегося сложить «разрозненные впечатления…в общую картину культуры».</a:t>
                      </a:r>
                    </a:p>
                    <a:p>
                      <a:endParaRPr lang="ru-RU" dirty="0"/>
                    </a:p>
                  </a:txBody>
                  <a:tcPr/>
                </a:tc>
                <a:extLst>
                  <a:ext uri="{0D108BD9-81ED-4DB2-BD59-A6C34878D82A}">
                    <a16:rowId xmlns:a16="http://schemas.microsoft.com/office/drawing/2014/main" xmlns="" val="1297313847"/>
                  </a:ext>
                </a:extLst>
              </a:tr>
              <a:tr h="501205">
                <a:tc>
                  <a:txBody>
                    <a:bodyPr/>
                    <a:lstStyle/>
                    <a:p>
                      <a:r>
                        <a:rPr lang="ru-RU" dirty="0"/>
                        <a:t>6 абзац</a:t>
                      </a:r>
                    </a:p>
                    <a:p>
                      <a:r>
                        <a:rPr lang="ru-RU" dirty="0"/>
                        <a:t>ОТНОШЕНИЕ К ПОЗИЦИИ АВТОРА</a:t>
                      </a:r>
                    </a:p>
                    <a:p>
                      <a:r>
                        <a:rPr lang="ru-RU" dirty="0"/>
                        <a:t>(согласие с позицией автора + тезис + пример с пояснением + </a:t>
                      </a:r>
                      <a:r>
                        <a:rPr lang="ru-RU" dirty="0" err="1"/>
                        <a:t>микровывод</a:t>
                      </a:r>
                      <a:r>
                        <a:rPr lang="ru-RU"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Я, безусловно, согласна с мнением автора и тоже полагаю, что без всестороннего интереса  к произведениям искусства оценить их в полной мере невозможно.  Я ощутила это на собственном опыте. Я страстный театрал и, собираясь на спектакль, всегда стараюсь прочитать (или перечитать) пьесу, по которой он поставлен, чтобы получить возможность сравнить свои впечатления от первоисточника с режиссерской интерпретацией. Перед посещением выставки я знакомлюсь с биографией художника и изучаю публицистические статьи о нем. Такая подготовка позволяет мне получить большее наслаждение – как эмоциональное, так и интеллектуальное.</a:t>
                      </a:r>
                    </a:p>
                    <a:p>
                      <a:endParaRPr lang="ru-RU" dirty="0"/>
                    </a:p>
                  </a:txBody>
                  <a:tcPr/>
                </a:tc>
                <a:extLst>
                  <a:ext uri="{0D108BD9-81ED-4DB2-BD59-A6C34878D82A}">
                    <a16:rowId xmlns:a16="http://schemas.microsoft.com/office/drawing/2014/main" xmlns="" val="3496616642"/>
                  </a:ext>
                </a:extLst>
              </a:tr>
            </a:tbl>
          </a:graphicData>
        </a:graphic>
      </p:graphicFrame>
    </p:spTree>
    <p:extLst>
      <p:ext uri="{BB962C8B-B14F-4D97-AF65-F5344CB8AC3E}">
        <p14:creationId xmlns:p14="http://schemas.microsoft.com/office/powerpoint/2010/main" val="7399152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xmlns="" id="{7DF398AE-0274-4603-981F-9C93A518CA9D}"/>
              </a:ext>
            </a:extLst>
          </p:cNvPr>
          <p:cNvGraphicFramePr>
            <a:graphicFrameLocks noGrp="1"/>
          </p:cNvGraphicFramePr>
          <p:nvPr>
            <p:extLst>
              <p:ext uri="{D42A27DB-BD31-4B8C-83A1-F6EECF244321}">
                <p14:modId xmlns:p14="http://schemas.microsoft.com/office/powerpoint/2010/main" val="822320015"/>
              </p:ext>
            </p:extLst>
          </p:nvPr>
        </p:nvGraphicFramePr>
        <p:xfrm>
          <a:off x="539552" y="620688"/>
          <a:ext cx="8208912" cy="4824536"/>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xmlns="" val="2206125687"/>
                    </a:ext>
                  </a:extLst>
                </a:gridCol>
                <a:gridCol w="6624736">
                  <a:extLst>
                    <a:ext uri="{9D8B030D-6E8A-4147-A177-3AD203B41FA5}">
                      <a16:colId xmlns:a16="http://schemas.microsoft.com/office/drawing/2014/main" xmlns="" val="1908621780"/>
                    </a:ext>
                  </a:extLst>
                </a:gridCol>
              </a:tblGrid>
              <a:tr h="514148">
                <a:tc>
                  <a:txBody>
                    <a:bodyPr/>
                    <a:lstStyle/>
                    <a:p>
                      <a:endParaRPr lang="ru-RU" dirty="0"/>
                    </a:p>
                  </a:txBody>
                  <a:tcPr/>
                </a:tc>
                <a:tc>
                  <a:txBody>
                    <a:bodyPr/>
                    <a:lstStyle/>
                    <a:p>
                      <a:endParaRPr lang="ru-RU"/>
                    </a:p>
                  </a:txBody>
                  <a:tcPr/>
                </a:tc>
                <a:extLst>
                  <a:ext uri="{0D108BD9-81ED-4DB2-BD59-A6C34878D82A}">
                    <a16:rowId xmlns:a16="http://schemas.microsoft.com/office/drawing/2014/main" xmlns="" val="3986635841"/>
                  </a:ext>
                </a:extLst>
              </a:tr>
              <a:tr h="4310388">
                <a:tc>
                  <a:txBody>
                    <a:bodyPr/>
                    <a:lstStyle/>
                    <a:p>
                      <a:r>
                        <a:rPr lang="ru-RU" dirty="0"/>
                        <a:t>7 абзац</a:t>
                      </a:r>
                    </a:p>
                    <a:p>
                      <a:r>
                        <a:rPr lang="ru-RU" dirty="0"/>
                        <a:t>ВЫВОД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К выводам, сделанным И.Л. Андрониковым, я пришла самостоятельно много лет назад, и я рада, что известный писатель фактически озвучил мои мысли. Мне очень понравился этот текст, и я буду использовать его в своей работе.</a:t>
                      </a:r>
                    </a:p>
                    <a:p>
                      <a:endParaRPr lang="ru-RU" dirty="0"/>
                    </a:p>
                  </a:txBody>
                  <a:tcPr/>
                </a:tc>
                <a:extLst>
                  <a:ext uri="{0D108BD9-81ED-4DB2-BD59-A6C34878D82A}">
                    <a16:rowId xmlns:a16="http://schemas.microsoft.com/office/drawing/2014/main" xmlns="" val="4277449125"/>
                  </a:ext>
                </a:extLst>
              </a:tr>
            </a:tbl>
          </a:graphicData>
        </a:graphic>
      </p:graphicFrame>
    </p:spTree>
    <p:extLst>
      <p:ext uri="{BB962C8B-B14F-4D97-AF65-F5344CB8AC3E}">
        <p14:creationId xmlns:p14="http://schemas.microsoft.com/office/powerpoint/2010/main" val="402984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0298" y="214290"/>
            <a:ext cx="3747308" cy="369332"/>
          </a:xfrm>
          <a:prstGeom prst="rect">
            <a:avLst/>
          </a:prstGeom>
          <a:noFill/>
        </p:spPr>
        <p:txBody>
          <a:bodyPr wrap="none" rtlCol="0">
            <a:spAutoFit/>
          </a:bodyPr>
          <a:lstStyle/>
          <a:p>
            <a:r>
              <a:rPr lang="ru-RU" b="1" dirty="0"/>
              <a:t>РАССМОТРИМ ТЕКСТ В.РАСПУТИНА:</a:t>
            </a:r>
          </a:p>
        </p:txBody>
      </p:sp>
      <p:sp>
        <p:nvSpPr>
          <p:cNvPr id="4" name="Прямоугольник 3"/>
          <p:cNvSpPr/>
          <p:nvPr/>
        </p:nvSpPr>
        <p:spPr>
          <a:xfrm>
            <a:off x="428596" y="785794"/>
            <a:ext cx="8215370" cy="6001643"/>
          </a:xfrm>
          <a:prstGeom prst="rect">
            <a:avLst/>
          </a:prstGeom>
        </p:spPr>
        <p:txBody>
          <a:bodyPr wrap="square">
            <a:spAutoFit/>
          </a:bodyPr>
          <a:lstStyle/>
          <a:p>
            <a:r>
              <a:rPr lang="ru-RU" sz="2400" dirty="0">
                <a:latin typeface="Times New Roman" pitchFamily="18" charset="0"/>
                <a:cs typeface="Times New Roman" pitchFamily="18" charset="0"/>
              </a:rPr>
              <a:t>    Как и с чем действительно можно сравнить красоту Байкала? Не станем уверять, что прекраснее Байкала нет ничего на свете: каждому из нас люба и мила своя сторона, и для эскимоса или алеута, как известно, его тундра и ледяная пустыня есть венец природного совершенства и богатства. Мы с рождения впитываем в себя воздух, соли и картины своей родины, они влияют на наш характер и в немалой степени организуют наш жизненный состав. Поэтому недостаточно сказать, что они дороги нам, мы – часть их, та часть, которая составлена естественной средой; в нас обязан говорить и говорит её древний и вечный голос. Бессмысленно сравнивать, отдавая чему-либо предпочтение, льды Гренландии с песками Сахары, сибирскую тайгу со среднерусской степью, даже Каспий с Байкалом, можно лишь передать о них свои впечатления. Всё это прекрасно своей красотой и удивительно своей жизнью.</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0298" y="214290"/>
            <a:ext cx="3747308" cy="369332"/>
          </a:xfrm>
          <a:prstGeom prst="rect">
            <a:avLst/>
          </a:prstGeom>
          <a:noFill/>
        </p:spPr>
        <p:txBody>
          <a:bodyPr wrap="none" rtlCol="0">
            <a:spAutoFit/>
          </a:bodyPr>
          <a:lstStyle/>
          <a:p>
            <a:r>
              <a:rPr lang="ru-RU" b="1" dirty="0"/>
              <a:t>РАССМОТРИМ ТЕКСТ В.РАСПУТИНА:</a:t>
            </a:r>
          </a:p>
        </p:txBody>
      </p:sp>
      <p:sp>
        <p:nvSpPr>
          <p:cNvPr id="4" name="Прямоугольник 3"/>
          <p:cNvSpPr/>
          <p:nvPr/>
        </p:nvSpPr>
        <p:spPr>
          <a:xfrm>
            <a:off x="428596" y="785794"/>
            <a:ext cx="8215370" cy="6001643"/>
          </a:xfrm>
          <a:prstGeom prst="rect">
            <a:avLst/>
          </a:prstGeom>
        </p:spPr>
        <p:txBody>
          <a:bodyPr wrap="square">
            <a:spAutoFit/>
          </a:bodyPr>
          <a:lstStyle/>
          <a:p>
            <a:r>
              <a:rPr lang="ru-RU" sz="2400" dirty="0">
                <a:latin typeface="Times New Roman" pitchFamily="18" charset="0"/>
                <a:cs typeface="Times New Roman" pitchFamily="18" charset="0"/>
              </a:rPr>
              <a:t>    Как и с чем действительно можно сравнить красоту Байкала? Не станем уверять, что прекраснее Байкала нет ничего на свете: </a:t>
            </a:r>
            <a:r>
              <a:rPr lang="ru-RU" sz="2400" dirty="0">
                <a:solidFill>
                  <a:srgbClr val="C00000"/>
                </a:solidFill>
                <a:latin typeface="Times New Roman" pitchFamily="18" charset="0"/>
                <a:cs typeface="Times New Roman" pitchFamily="18" charset="0"/>
              </a:rPr>
              <a:t>каждому из нас люба и мила своя сторона</a:t>
            </a:r>
            <a:r>
              <a:rPr lang="ru-RU" sz="2400" dirty="0">
                <a:latin typeface="Times New Roman" pitchFamily="18" charset="0"/>
                <a:cs typeface="Times New Roman" pitchFamily="18" charset="0"/>
              </a:rPr>
              <a:t>, и для эскимоса или алеута, как известно, его тундра и ледяная пустыня есть венец природного совершенства и богатства. </a:t>
            </a:r>
            <a:r>
              <a:rPr lang="ru-RU" sz="2400" dirty="0">
                <a:solidFill>
                  <a:srgbClr val="C00000"/>
                </a:solidFill>
                <a:latin typeface="Times New Roman" pitchFamily="18" charset="0"/>
                <a:cs typeface="Times New Roman" pitchFamily="18" charset="0"/>
              </a:rPr>
              <a:t>Мы с рождения впитываем в себя воздух, соли и картины своей родины, они влияют на наш характер и в немалой степени организуют наш жизненный состав</a:t>
            </a:r>
            <a:r>
              <a:rPr lang="ru-RU" sz="2400" dirty="0">
                <a:latin typeface="Times New Roman" pitchFamily="18" charset="0"/>
                <a:cs typeface="Times New Roman" pitchFamily="18" charset="0"/>
              </a:rPr>
              <a:t>. Поэтому недостаточно сказать, что они дороги нам, </a:t>
            </a:r>
            <a:r>
              <a:rPr lang="ru-RU" sz="2400" dirty="0">
                <a:solidFill>
                  <a:srgbClr val="C00000"/>
                </a:solidFill>
                <a:latin typeface="Times New Roman" pitchFamily="18" charset="0"/>
                <a:cs typeface="Times New Roman" pitchFamily="18" charset="0"/>
              </a:rPr>
              <a:t>мы – часть их, та часть, которая составлена естественной средой</a:t>
            </a:r>
            <a:r>
              <a:rPr lang="ru-RU" sz="2400" dirty="0">
                <a:latin typeface="Times New Roman" pitchFamily="18" charset="0"/>
                <a:cs typeface="Times New Roman" pitchFamily="18" charset="0"/>
              </a:rPr>
              <a:t>; в нас обязан говорить и говорит её древний и вечный голос. Бессмысленно сравнивать, отдавая чему-либо предпочтение, льды Гренландии с песками Сахары, сибирскую тайгу со среднерусской степью, даже Каспий с Байкалом, можно лишь передать о них свои впечатления. Всё это прекрасно своей красотой и удивительно своей жизнью.</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2630</TotalTime>
  <Words>5979</Words>
  <Application>Microsoft Office PowerPoint</Application>
  <PresentationFormat>Экран (4:3)</PresentationFormat>
  <Paragraphs>436</Paragraphs>
  <Slides>73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73</vt:i4>
      </vt:variant>
    </vt:vector>
  </HeadingPairs>
  <TitlesOfParts>
    <vt:vector size="74" baseType="lpstr">
      <vt:lpstr>Тема Office</vt:lpstr>
      <vt:lpstr>ЕГЭ-2024</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ЕГЭ-2019</dc:title>
  <dc:creator>Пользователь</dc:creator>
  <cp:lastModifiedBy>Пользователь Windows</cp:lastModifiedBy>
  <cp:revision>140</cp:revision>
  <dcterms:created xsi:type="dcterms:W3CDTF">2019-02-02T03:56:28Z</dcterms:created>
  <dcterms:modified xsi:type="dcterms:W3CDTF">2024-11-01T04:33:29Z</dcterms:modified>
</cp:coreProperties>
</file>