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30"/>
  </p:handoutMasterIdLst>
  <p:sldIdLst>
    <p:sldId id="268" r:id="rId3"/>
    <p:sldId id="270" r:id="rId4"/>
    <p:sldId id="272" r:id="rId5"/>
    <p:sldId id="271" r:id="rId6"/>
    <p:sldId id="269" r:id="rId8"/>
    <p:sldId id="274" r:id="rId9"/>
    <p:sldId id="275" r:id="rId10"/>
    <p:sldId id="277" r:id="rId11"/>
    <p:sldId id="278" r:id="rId12"/>
    <p:sldId id="279" r:id="rId13"/>
    <p:sldId id="276" r:id="rId14"/>
    <p:sldId id="280" r:id="rId15"/>
    <p:sldId id="281" r:id="rId16"/>
    <p:sldId id="283" r:id="rId17"/>
    <p:sldId id="284" r:id="rId18"/>
    <p:sldId id="282" r:id="rId19"/>
    <p:sldId id="266" r:id="rId20"/>
    <p:sldId id="285" r:id="rId21"/>
    <p:sldId id="286" r:id="rId22"/>
    <p:sldId id="265" r:id="rId23"/>
    <p:sldId id="287" r:id="rId24"/>
    <p:sldId id="288" r:id="rId25"/>
    <p:sldId id="289" r:id="rId26"/>
    <p:sldId id="290" r:id="rId27"/>
    <p:sldId id="291" r:id="rId28"/>
    <p:sldId id="292" r:id="rId29"/>
  </p:sldIdLst>
  <p:sldSz cx="9144000" cy="6858000" type="screen4x3"/>
  <p:notesSz cx="6858000" cy="914400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  <a:srgbClr val="000066"/>
    <a:srgbClr val="800000"/>
    <a:srgbClr val="660066"/>
    <a:srgbClr val="008E40"/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62" d="100"/>
          <a:sy n="62" d="100"/>
        </p:scale>
        <p:origin x="9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gs" Target="tags/tag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636912"/>
            <a:ext cx="6336704" cy="1440160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  <p:sp>
        <p:nvSpPr>
          <p:cNvPr id="12" name="Номер слайда 5"/>
          <p:cNvSpPr txBox="1"/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95736" y="292102"/>
            <a:ext cx="6840760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195736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hyperlink" Target="https://presentation-creation.ru/" TargetMode="Externa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92102"/>
            <a:ext cx="6840760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</a:fld>
            <a:endParaRPr lang="ru-RU"/>
          </a:p>
        </p:txBody>
      </p:sp>
      <p:pic>
        <p:nvPicPr>
          <p:cNvPr id="7" name="Рисунок 6">
            <a:hlinkClick r:id="rId13"/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636912"/>
            <a:ext cx="6048672" cy="1440160"/>
          </a:xfrm>
        </p:spPr>
        <p:txBody>
          <a:bodyPr>
            <a:normAutofit fontScale="90000"/>
          </a:bodyPr>
          <a:lstStyle/>
          <a:p>
            <a:r>
              <a:rPr lang="ru-RU" sz="5300" i="1" dirty="0" smtClean="0">
                <a:solidFill>
                  <a:srgbClr val="000066"/>
                </a:solidFill>
              </a:rPr>
              <a:t>Готовимся к ЕГЭ по русскому языку</a:t>
            </a:r>
            <a:br>
              <a:rPr lang="ru-RU" sz="5300" i="1" dirty="0" smtClean="0">
                <a:solidFill>
                  <a:srgbClr val="000066"/>
                </a:solidFill>
              </a:rPr>
            </a:br>
            <a:br>
              <a:rPr lang="ru-RU" sz="5300" i="1" dirty="0">
                <a:solidFill>
                  <a:srgbClr val="000066"/>
                </a:solidFill>
              </a:rPr>
            </a:br>
            <a:r>
              <a:rPr lang="ru-RU" sz="4900" dirty="0" smtClean="0">
                <a:solidFill>
                  <a:srgbClr val="000066"/>
                </a:solidFill>
              </a:rPr>
              <a:t>разбор задания </a:t>
            </a:r>
            <a:r>
              <a:rPr lang="ru-RU" sz="4900" dirty="0" smtClean="0">
                <a:solidFill>
                  <a:srgbClr val="000066"/>
                </a:solidFill>
              </a:rPr>
              <a:t>8</a:t>
            </a:r>
            <a:br>
              <a:rPr lang="ru-RU" sz="4900" dirty="0" smtClean="0">
                <a:solidFill>
                  <a:srgbClr val="000066"/>
                </a:solidFill>
              </a:rPr>
            </a:br>
            <a:br>
              <a:rPr lang="ru-RU" sz="4900" dirty="0">
                <a:solidFill>
                  <a:srgbClr val="000066"/>
                </a:solidFill>
              </a:rPr>
            </a:br>
            <a:r>
              <a:rPr lang="ru-RU" sz="4900" dirty="0" smtClean="0">
                <a:solidFill>
                  <a:srgbClr val="000066"/>
                </a:solidFill>
              </a:rPr>
              <a:t>                       </a:t>
            </a:r>
            <a:endParaRPr lang="ru-RU" sz="49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784976" cy="561662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	</a:t>
            </a:r>
            <a:r>
              <a:rPr lang="ru-RU" sz="3600" b="0" dirty="0" smtClean="0">
                <a:solidFill>
                  <a:srgbClr val="000066"/>
                </a:solidFill>
                <a:effectLst/>
                <a:latin typeface="+mn-lt"/>
              </a:rPr>
              <a:t>Деепричастный оборот </a:t>
            </a:r>
            <a:r>
              <a:rPr lang="ru-RU" sz="3600" b="0" u="sng" dirty="0" smtClean="0">
                <a:solidFill>
                  <a:srgbClr val="000066"/>
                </a:solidFill>
                <a:effectLst/>
                <a:latin typeface="+mn-lt"/>
              </a:rPr>
              <a:t>не употребляется в безличном</a:t>
            </a:r>
            <a:r>
              <a:rPr lang="ru-RU" sz="3600" b="0" dirty="0" smtClean="0">
                <a:solidFill>
                  <a:srgbClr val="000066"/>
                </a:solidFill>
                <a:effectLst/>
                <a:latin typeface="+mn-lt"/>
              </a:rPr>
              <a:t> предложении:</a:t>
            </a:r>
            <a:br>
              <a:rPr lang="ru-RU" sz="3600" b="0" dirty="0" smtClean="0">
                <a:solidFill>
                  <a:srgbClr val="000066"/>
                </a:solidFill>
                <a:effectLst/>
                <a:latin typeface="+mn-lt"/>
              </a:rPr>
            </a:br>
            <a:br>
              <a:rPr lang="ru-RU" sz="3200" b="0" dirty="0">
                <a:solidFill>
                  <a:srgbClr val="000066"/>
                </a:solidFill>
                <a:effectLst/>
                <a:latin typeface="+mn-lt"/>
              </a:rPr>
            </a:br>
            <a:r>
              <a:rPr lang="ru-RU" sz="3200" b="0" dirty="0" smtClean="0">
                <a:solidFill>
                  <a:srgbClr val="000066"/>
                </a:solidFill>
                <a:effectLst/>
                <a:latin typeface="+mn-lt"/>
              </a:rPr>
              <a:t> </a:t>
            </a:r>
            <a:r>
              <a:rPr lang="ru-RU" sz="3100" b="0" dirty="0" smtClean="0">
                <a:solidFill>
                  <a:schemeClr val="tx1"/>
                </a:solidFill>
                <a:effectLst/>
              </a:rPr>
              <a:t>Изучая </a:t>
            </a:r>
            <a:r>
              <a:rPr lang="ru-RU" sz="3100" b="0" dirty="0">
                <a:solidFill>
                  <a:schemeClr val="tx1"/>
                </a:solidFill>
                <a:effectLst/>
              </a:rPr>
              <a:t>арифметику, мне </a:t>
            </a:r>
            <a:r>
              <a:rPr lang="ru-RU" sz="3100" b="0" u="sng" dirty="0">
                <a:solidFill>
                  <a:schemeClr val="tx1"/>
                </a:solidFill>
                <a:effectLst/>
              </a:rPr>
              <a:t>стало </a:t>
            </a:r>
            <a:r>
              <a:rPr lang="ru-RU" sz="3100" b="0" u="sng" dirty="0" smtClean="0">
                <a:solidFill>
                  <a:schemeClr val="tx1"/>
                </a:solidFill>
                <a:effectLst/>
              </a:rPr>
              <a:t>интересно</a:t>
            </a:r>
            <a:br>
              <a:rPr lang="ru-RU" sz="3000" b="0" u="sng" dirty="0">
                <a:solidFill>
                  <a:schemeClr val="tx1"/>
                </a:solidFill>
                <a:effectLst/>
              </a:rPr>
            </a:br>
            <a:r>
              <a:rPr lang="ru-RU" sz="3000" b="0" dirty="0" smtClean="0">
                <a:solidFill>
                  <a:schemeClr val="tx1"/>
                </a:solidFill>
                <a:effectLst/>
              </a:rPr>
              <a:t>	</a:t>
            </a:r>
            <a:br>
              <a:rPr lang="ru-RU" sz="3000" b="0" dirty="0" smtClean="0">
                <a:solidFill>
                  <a:schemeClr val="tx1"/>
                </a:solidFill>
                <a:effectLst/>
              </a:rPr>
            </a:br>
            <a:r>
              <a:rPr lang="ru-RU" sz="3000" b="0" dirty="0">
                <a:solidFill>
                  <a:schemeClr val="tx1"/>
                </a:solidFill>
                <a:effectLst/>
              </a:rPr>
              <a:t>	</a:t>
            </a:r>
            <a:r>
              <a:rPr lang="ru-RU" sz="3600" b="0" dirty="0" smtClean="0">
                <a:solidFill>
                  <a:srgbClr val="000066"/>
                </a:solidFill>
                <a:effectLst/>
              </a:rPr>
              <a:t>Возможно использование деепричастного оборота </a:t>
            </a:r>
            <a:r>
              <a:rPr lang="ru-RU" sz="3600" b="0" u="sng" dirty="0" smtClean="0">
                <a:solidFill>
                  <a:srgbClr val="000066"/>
                </a:solidFill>
                <a:effectLst/>
              </a:rPr>
              <a:t>в безличном предложении</a:t>
            </a:r>
            <a:r>
              <a:rPr lang="ru-RU" sz="3600" b="0" dirty="0" smtClean="0">
                <a:solidFill>
                  <a:srgbClr val="000066"/>
                </a:solidFill>
                <a:effectLst/>
              </a:rPr>
              <a:t>, где </a:t>
            </a:r>
            <a:r>
              <a:rPr lang="ru-RU" sz="3600" b="0" u="sng" dirty="0" smtClean="0">
                <a:solidFill>
                  <a:srgbClr val="000066"/>
                </a:solidFill>
                <a:effectLst/>
              </a:rPr>
              <a:t>сказуемое</a:t>
            </a:r>
            <a:r>
              <a:rPr lang="ru-RU" sz="3600" b="0" dirty="0" smtClean="0">
                <a:solidFill>
                  <a:srgbClr val="000066"/>
                </a:solidFill>
                <a:effectLst/>
              </a:rPr>
              <a:t> выражено </a:t>
            </a:r>
            <a:r>
              <a:rPr lang="ru-RU" sz="3600" b="0" u="sng" dirty="0" smtClean="0">
                <a:solidFill>
                  <a:srgbClr val="000066"/>
                </a:solidFill>
                <a:effectLst/>
              </a:rPr>
              <a:t>неопределенной формой глагола:</a:t>
            </a:r>
            <a:br>
              <a:rPr lang="ru-RU" sz="3600" b="0" u="sng" dirty="0" smtClean="0">
                <a:solidFill>
                  <a:srgbClr val="000066"/>
                </a:solidFill>
                <a:effectLst/>
              </a:rPr>
            </a:br>
            <a:br>
              <a:rPr lang="ru-RU" sz="3600" b="0" u="sng" dirty="0" smtClean="0">
                <a:solidFill>
                  <a:srgbClr val="000066"/>
                </a:solidFill>
                <a:effectLst/>
              </a:rPr>
            </a:br>
            <a:r>
              <a:rPr lang="ru-RU" sz="3200" dirty="0" smtClean="0">
                <a:solidFill>
                  <a:srgbClr val="800000"/>
                </a:solidFill>
                <a:effectLst/>
                <a:latin typeface="+mn-lt"/>
                <a:cs typeface="Times New Roman" panose="02020603050405020304" pitchFamily="18" charset="0"/>
              </a:rPr>
              <a:t>Возвращаясь </a:t>
            </a:r>
            <a:r>
              <a:rPr lang="ru-RU" sz="3200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домой ,</a:t>
            </a:r>
            <a:r>
              <a:rPr lang="ru-RU" sz="3200" dirty="0"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800000"/>
                </a:solidFill>
                <a:effectLst/>
                <a:latin typeface="+mn-lt"/>
                <a:cs typeface="Times New Roman" panose="02020603050405020304" pitchFamily="18" charset="0"/>
              </a:rPr>
              <a:t>нужно зайти </a:t>
            </a:r>
            <a:r>
              <a:rPr lang="ru-RU" sz="3200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в булочную.</a:t>
            </a:r>
            <a:br>
              <a:rPr lang="ru-RU" sz="3000" b="0" u="sng" dirty="0">
                <a:solidFill>
                  <a:schemeClr val="tx1"/>
                </a:solidFill>
                <a:effectLst/>
                <a:latin typeface="+mn-lt"/>
              </a:rPr>
            </a:br>
            <a:br>
              <a:rPr lang="ru-RU" sz="3000" b="0" u="sng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3000" b="0" u="sng" dirty="0"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4211960" y="2276872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048666"/>
          </a:xfrm>
        </p:spPr>
        <p:txBody>
          <a:bodyPr>
            <a:noAutofit/>
          </a:bodyPr>
          <a:lstStyle/>
          <a:p>
            <a:r>
              <a:rPr lang="ru-RU" altLang="ru-RU" sz="360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3. Нарушение </a:t>
            </a:r>
            <a:r>
              <a:rPr lang="ru-RU" altLang="ru-RU" sz="360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в построении предложения </a:t>
            </a:r>
            <a:br>
              <a:rPr lang="ru-RU" altLang="ru-RU" sz="360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altLang="ru-RU" sz="360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с </a:t>
            </a:r>
            <a:r>
              <a:rPr lang="ru-RU" altLang="ru-RU" sz="3600" b="1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причастным</a:t>
            </a:r>
            <a:r>
              <a:rPr lang="ru-RU" altLang="ru-RU" sz="360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 оборотом</a:t>
            </a:r>
            <a:endParaRPr lang="ru-RU" sz="36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772816"/>
            <a:ext cx="4320480" cy="43819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u="sng" dirty="0" smtClean="0">
                <a:solidFill>
                  <a:srgbClr val="800000"/>
                </a:solidFill>
              </a:rPr>
              <a:t>Причастия согласуются </a:t>
            </a:r>
            <a:r>
              <a:rPr lang="ru-RU" sz="3200" b="1" dirty="0" smtClean="0">
                <a:solidFill>
                  <a:srgbClr val="000066"/>
                </a:solidFill>
              </a:rPr>
              <a:t>с определяемым словом в роде, числе и падеже:</a:t>
            </a:r>
            <a:endParaRPr lang="ru-RU" sz="3200" b="1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ru-RU" altLang="ru-RU" sz="3200" i="1" dirty="0" smtClean="0">
                <a:solidFill>
                  <a:schemeClr val="tx1"/>
                </a:solidFill>
              </a:rPr>
              <a:t>На </a:t>
            </a:r>
            <a:r>
              <a:rPr lang="ru-RU" altLang="ru-RU" sz="3200" i="1" dirty="0">
                <a:solidFill>
                  <a:schemeClr val="tx1"/>
                </a:solidFill>
              </a:rPr>
              <a:t>столе у Манилова лежала </a:t>
            </a:r>
            <a:r>
              <a:rPr lang="ru-RU" altLang="ru-RU" sz="3200" i="1" dirty="0" smtClean="0">
                <a:solidFill>
                  <a:schemeClr val="tx1"/>
                </a:solidFill>
              </a:rPr>
              <a:t>книга (как</a:t>
            </a:r>
            <a:r>
              <a:rPr lang="ru-RU" altLang="ru-RU" sz="3200" b="1" i="1" dirty="0" smtClean="0">
                <a:solidFill>
                  <a:srgbClr val="800000"/>
                </a:solidFill>
              </a:rPr>
              <a:t>ая</a:t>
            </a:r>
            <a:r>
              <a:rPr lang="ru-RU" altLang="ru-RU" sz="3200" i="1" dirty="0" smtClean="0">
                <a:solidFill>
                  <a:schemeClr val="tx1"/>
                </a:solidFill>
              </a:rPr>
              <a:t>?), </a:t>
            </a:r>
            <a:r>
              <a:rPr lang="ru-RU" altLang="ru-RU" sz="3200" i="1" dirty="0">
                <a:solidFill>
                  <a:schemeClr val="tx1"/>
                </a:solidFill>
              </a:rPr>
              <a:t>открыт</a:t>
            </a:r>
            <a:r>
              <a:rPr lang="ru-RU" altLang="ru-RU" sz="3200" b="1" i="1" dirty="0">
                <a:solidFill>
                  <a:srgbClr val="800000"/>
                </a:solidFill>
              </a:rPr>
              <a:t>ая</a:t>
            </a:r>
            <a:r>
              <a:rPr lang="ru-RU" altLang="ru-RU" sz="3200" i="1" dirty="0">
                <a:solidFill>
                  <a:schemeClr val="tx1"/>
                </a:solidFill>
              </a:rPr>
              <a:t> на одной и той же </a:t>
            </a:r>
            <a:r>
              <a:rPr lang="ru-RU" altLang="ru-RU" sz="3200" i="1" dirty="0" smtClean="0">
                <a:solidFill>
                  <a:schemeClr val="tx1"/>
                </a:solidFill>
              </a:rPr>
              <a:t>странице.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772817"/>
            <a:ext cx="399593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sz="3200" dirty="0" smtClean="0">
                <a:solidFill>
                  <a:srgbClr val="800000"/>
                </a:solidFill>
              </a:rPr>
              <a:t>Неверно:</a:t>
            </a:r>
            <a:endParaRPr lang="ru-RU" sz="32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ru-RU" altLang="ru-RU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altLang="ru-RU" sz="3200" dirty="0">
                <a:solidFill>
                  <a:schemeClr val="tx1"/>
                </a:solidFill>
                <a:cs typeface="Times New Roman" panose="02020603050405020304" pitchFamily="18" charset="0"/>
              </a:rPr>
              <a:t>«Василии </a:t>
            </a:r>
            <a:r>
              <a:rPr lang="ru-RU" altLang="ru-RU" sz="32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Тёркине</a:t>
            </a:r>
            <a:r>
              <a:rPr lang="ru-RU" altLang="ru-RU" sz="3200" dirty="0">
                <a:solidFill>
                  <a:schemeClr val="tx1"/>
                </a:solidFill>
                <a:cs typeface="Times New Roman" panose="02020603050405020304" pitchFamily="18" charset="0"/>
              </a:rPr>
              <a:t>» автор восхищается подвигом русского солдата, </a:t>
            </a:r>
            <a:r>
              <a:rPr lang="ru-RU" altLang="ru-RU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сохраняющ</a:t>
            </a:r>
            <a:r>
              <a:rPr lang="ru-RU" altLang="ru-RU" sz="32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им</a:t>
            </a:r>
            <a:r>
              <a:rPr lang="ru-RU" altLang="ru-RU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?</a:t>
            </a:r>
            <a:r>
              <a:rPr lang="ru-RU" altLang="ru-RU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верность </a:t>
            </a:r>
            <a:r>
              <a:rPr lang="ru-RU" altLang="ru-RU" sz="3200" dirty="0">
                <a:solidFill>
                  <a:schemeClr val="tx1"/>
                </a:solidFill>
                <a:cs typeface="Times New Roman" panose="02020603050405020304" pitchFamily="18" charset="0"/>
              </a:rPr>
              <a:t>долгу и отчизне.</a:t>
            </a:r>
            <a:endParaRPr lang="ru-RU" altLang="ru-RU" sz="3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36904" cy="54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>
                <a:solidFill>
                  <a:srgbClr val="000066"/>
                </a:solidFill>
              </a:rPr>
              <a:t>Определяемое </a:t>
            </a:r>
            <a:r>
              <a:rPr lang="ru-RU" dirty="0" smtClean="0">
                <a:solidFill>
                  <a:srgbClr val="000066"/>
                </a:solidFill>
              </a:rPr>
              <a:t>слово </a:t>
            </a:r>
            <a:r>
              <a:rPr lang="ru-RU" u="sng" dirty="0" smtClean="0">
                <a:solidFill>
                  <a:srgbClr val="000066"/>
                </a:solidFill>
              </a:rPr>
              <a:t>никогда</a:t>
            </a:r>
            <a:r>
              <a:rPr lang="ru-RU" dirty="0" smtClean="0">
                <a:solidFill>
                  <a:srgbClr val="000066"/>
                </a:solidFill>
              </a:rPr>
              <a:t> не может располагаться </a:t>
            </a:r>
            <a:r>
              <a:rPr lang="ru-RU" u="sng" dirty="0" smtClean="0">
                <a:solidFill>
                  <a:srgbClr val="000066"/>
                </a:solidFill>
              </a:rPr>
              <a:t>внутри причастного оборота</a:t>
            </a:r>
            <a:r>
              <a:rPr lang="ru-RU" dirty="0" smtClean="0">
                <a:solidFill>
                  <a:srgbClr val="000066"/>
                </a:solidFill>
              </a:rPr>
              <a:t>. Определяемое слово всегда располагается до или после причастного оборота.</a:t>
            </a:r>
            <a:endParaRPr lang="ru-RU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altLang="ru-RU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Мы 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видим </a:t>
            </a:r>
            <a:r>
              <a:rPr lang="ru-RU" altLang="ru-RU" i="1" dirty="0">
                <a:solidFill>
                  <a:srgbClr val="800000"/>
                </a:solidFill>
                <a:cs typeface="Times New Roman" panose="02020603050405020304" pitchFamily="18" charset="0"/>
              </a:rPr>
              <a:t>играющих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детей </a:t>
            </a:r>
            <a:r>
              <a:rPr lang="ru-RU" altLang="ru-RU" i="1" dirty="0">
                <a:solidFill>
                  <a:srgbClr val="800000"/>
                </a:solidFill>
                <a:cs typeface="Times New Roman" panose="02020603050405020304" pitchFamily="18" charset="0"/>
              </a:rPr>
              <a:t>с машинками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</a:t>
            </a:r>
            <a:endParaRPr lang="ru-RU" alt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Мы 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видим </a:t>
            </a:r>
            <a:r>
              <a:rPr lang="ru-RU" altLang="ru-RU" i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играющих </a:t>
            </a:r>
            <a:r>
              <a:rPr lang="ru-RU" altLang="ru-RU" i="1" dirty="0">
                <a:solidFill>
                  <a:srgbClr val="800000"/>
                </a:solidFill>
                <a:cs typeface="Times New Roman" panose="02020603050405020304" pitchFamily="18" charset="0"/>
              </a:rPr>
              <a:t>с  машинками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детей.</a:t>
            </a:r>
            <a:endParaRPr lang="ru-RU" alt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Мы видим </a:t>
            </a: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детей, </a:t>
            </a:r>
            <a:r>
              <a:rPr lang="ru-RU" altLang="ru-RU" i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играющих </a:t>
            </a:r>
            <a:r>
              <a:rPr lang="ru-RU" altLang="ru-RU" i="1" dirty="0">
                <a:solidFill>
                  <a:srgbClr val="800000"/>
                </a:solidFill>
                <a:cs typeface="Times New Roman" panose="02020603050405020304" pitchFamily="18" charset="0"/>
              </a:rPr>
              <a:t>с  </a:t>
            </a:r>
            <a:r>
              <a:rPr lang="ru-RU" altLang="ru-RU" i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машинками</a:t>
            </a: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ru-RU" alt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4788024" y="2924944"/>
            <a:ext cx="216024" cy="288032"/>
          </a:xfrm>
          <a:prstGeom prst="mathMultiply">
            <a:avLst>
              <a:gd name="adj1" fmla="val 8412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 flipH="1" flipV="1">
            <a:off x="7308304" y="3573016"/>
            <a:ext cx="360040" cy="288032"/>
          </a:xfrm>
          <a:prstGeom prst="mathMultiply">
            <a:avLst>
              <a:gd name="adj1" fmla="val 8412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 flipV="1">
            <a:off x="2915816" y="4149080"/>
            <a:ext cx="288032" cy="288032"/>
          </a:xfrm>
          <a:prstGeom prst="mathMultiply">
            <a:avLst>
              <a:gd name="adj1" fmla="val 8412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568952" cy="554461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Расположившись 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на земляной насыпи, у зрителей был прекрасный обзор всего поля</a:t>
            </a: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ru-RU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Образ поэта-пророка, создан­ные Пушкиным, определял и его собственную жизнь.</a:t>
            </a:r>
            <a:endParaRPr lang="ru-RU" altLang="ru-RU" i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Созданный роман молодым автором вызывал оживленные споры.</a:t>
            </a:r>
            <a:endParaRPr lang="ru-RU" altLang="ru-RU" i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Используя языковые средства выразительности, текст выглядит более </a:t>
            </a: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убедительным.</a:t>
            </a:r>
            <a:endParaRPr lang="ru-RU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2102"/>
            <a:ext cx="8712968" cy="1048666"/>
          </a:xfrm>
        </p:spPr>
        <p:txBody>
          <a:bodyPr>
            <a:noAutofit/>
          </a:bodyPr>
          <a:lstStyle/>
          <a:p>
            <a:r>
              <a:rPr lang="ru-RU" altLang="ru-RU" sz="3600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sz="3600" dirty="0" smtClean="0">
                <a:solidFill>
                  <a:srgbClr val="000066"/>
                </a:solidFill>
                <a:effectLst/>
                <a:latin typeface="+mn-lt"/>
                <a:cs typeface="Times New Roman" panose="02020603050405020304" pitchFamily="18" charset="0"/>
              </a:rPr>
              <a:t>Нарушение </a:t>
            </a:r>
            <a:r>
              <a:rPr lang="ru-RU" altLang="ru-RU" sz="3600" dirty="0">
                <a:solidFill>
                  <a:srgbClr val="000066"/>
                </a:solidFill>
                <a:effectLst/>
                <a:latin typeface="+mn-lt"/>
                <a:cs typeface="Times New Roman" panose="02020603050405020304" pitchFamily="18" charset="0"/>
              </a:rPr>
              <a:t>в построении предложения с </a:t>
            </a:r>
            <a:r>
              <a:rPr lang="ru-RU" altLang="ru-RU" sz="3600" b="1" dirty="0">
                <a:solidFill>
                  <a:srgbClr val="000066"/>
                </a:solidFill>
                <a:effectLst/>
                <a:latin typeface="+mn-lt"/>
                <a:cs typeface="Times New Roman" panose="02020603050405020304" pitchFamily="18" charset="0"/>
              </a:rPr>
              <a:t>несогласованным приложением</a:t>
            </a:r>
            <a:endParaRPr lang="ru-RU" sz="3600" dirty="0"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46085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ru-RU" b="1" dirty="0">
                <a:solidFill>
                  <a:srgbClr val="800000"/>
                </a:solidFill>
              </a:rPr>
              <a:t>Приложение</a:t>
            </a:r>
            <a:r>
              <a:rPr lang="ru-RU" altLang="ru-RU" dirty="0">
                <a:solidFill>
                  <a:srgbClr val="800000"/>
                </a:solidFill>
              </a:rPr>
              <a:t> </a:t>
            </a:r>
            <a:r>
              <a:rPr lang="ru-RU" altLang="ru-RU" dirty="0">
                <a:solidFill>
                  <a:srgbClr val="000066"/>
                </a:solidFill>
              </a:rPr>
              <a:t>– это определение, выраженное существительным, название газет, журналов, картин, книг, </a:t>
            </a:r>
            <a:r>
              <a:rPr lang="ru-RU" altLang="ru-RU" dirty="0" smtClean="0">
                <a:solidFill>
                  <a:srgbClr val="000066"/>
                </a:solidFill>
              </a:rPr>
              <a:t>географических </a:t>
            </a:r>
            <a:r>
              <a:rPr lang="ru-RU" altLang="ru-RU" dirty="0">
                <a:solidFill>
                  <a:srgbClr val="000066"/>
                </a:solidFill>
              </a:rPr>
              <a:t>объектов и т.д</a:t>
            </a:r>
            <a:r>
              <a:rPr lang="ru-RU" altLang="ru-RU" dirty="0" smtClean="0">
                <a:solidFill>
                  <a:srgbClr val="000066"/>
                </a:solidFill>
              </a:rPr>
              <a:t>.</a:t>
            </a:r>
            <a:endParaRPr lang="ru-RU" altLang="ru-RU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Озеро </a:t>
            </a:r>
            <a:r>
              <a:rPr lang="ru-RU" altLang="ru-RU" dirty="0">
                <a:solidFill>
                  <a:schemeClr val="tx1"/>
                </a:solidFill>
              </a:rPr>
              <a:t>(какое?) Байкал</a:t>
            </a:r>
            <a:r>
              <a:rPr lang="ru-RU" altLang="ru-RU" dirty="0" smtClean="0">
                <a:solidFill>
                  <a:schemeClr val="tx1"/>
                </a:solidFill>
              </a:rPr>
              <a:t>.</a:t>
            </a:r>
            <a:endParaRPr lang="ru-RU" alt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</a:rPr>
              <a:t>Правило: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altLang="ru-RU" u="sng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Название</a:t>
            </a:r>
            <a:r>
              <a:rPr lang="ru-RU" altLang="ru-RU" u="sng" dirty="0">
                <a:solidFill>
                  <a:srgbClr val="000066"/>
                </a:solidFill>
                <a:cs typeface="Times New Roman" panose="02020603050405020304" pitchFamily="18" charset="0"/>
              </a:rPr>
              <a:t>, заключенное в кавычки, данное с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родовым словом </a:t>
            </a:r>
            <a:r>
              <a:rPr lang="ru-RU" altLang="ru-RU" u="sng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именем нарицательным</a:t>
            </a:r>
            <a:endParaRPr lang="ru-RU" altLang="ru-RU" u="sng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(повесть, роман, картина, опера, отель) является несогласованным приложением и </a:t>
            </a:r>
            <a:r>
              <a:rPr lang="ru-RU" altLang="ru-RU" u="sng" dirty="0">
                <a:solidFill>
                  <a:srgbClr val="000066"/>
                </a:solidFill>
                <a:cs typeface="Times New Roman" panose="02020603050405020304" pitchFamily="18" charset="0"/>
              </a:rPr>
              <a:t>должно стоять в именительном падеже.</a:t>
            </a:r>
            <a:endParaRPr lang="ru-RU" altLang="ru-RU" u="sng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64096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0066"/>
                </a:solidFill>
              </a:rPr>
              <a:t>При выполнении задан</a:t>
            </a:r>
            <a:r>
              <a:rPr lang="ru-RU" dirty="0" smtClean="0"/>
              <a:t>ия </a:t>
            </a:r>
            <a:r>
              <a:rPr lang="ru-RU" u="sng" dirty="0" smtClean="0">
                <a:solidFill>
                  <a:srgbClr val="800000"/>
                </a:solidFill>
              </a:rPr>
              <a:t>н</a:t>
            </a:r>
            <a:r>
              <a:rPr lang="ru-RU" altLang="ru-RU" u="sng" dirty="0" smtClean="0">
                <a:solidFill>
                  <a:srgbClr val="800000"/>
                </a:solidFill>
              </a:rPr>
              <a:t>еобходимо </a:t>
            </a:r>
            <a:r>
              <a:rPr lang="ru-RU" altLang="ru-RU" u="sng" dirty="0">
                <a:solidFill>
                  <a:srgbClr val="800000"/>
                </a:solidFill>
              </a:rPr>
              <a:t>найти предложение с кавычками </a:t>
            </a:r>
            <a:r>
              <a:rPr lang="ru-RU" altLang="ru-RU" dirty="0" smtClean="0">
                <a:solidFill>
                  <a:srgbClr val="000066"/>
                </a:solidFill>
              </a:rPr>
              <a:t>и внимательно его прочитать.</a:t>
            </a:r>
            <a:endParaRPr lang="ru-RU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u="sng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ru-RU" b="1" i="1" u="sng" dirty="0" smtClean="0">
                <a:solidFill>
                  <a:srgbClr val="000066"/>
                </a:solidFill>
              </a:rPr>
              <a:t>Верно:</a:t>
            </a:r>
            <a:r>
              <a:rPr lang="ru-RU" dirty="0" smtClean="0">
                <a:solidFill>
                  <a:srgbClr val="000066"/>
                </a:solidFill>
              </a:rPr>
              <a:t>  </a:t>
            </a:r>
            <a:r>
              <a:rPr lang="ru-RU" altLang="ru-RU" dirty="0" smtClean="0">
                <a:solidFill>
                  <a:schemeClr val="tx1"/>
                </a:solidFill>
              </a:rPr>
              <a:t>Патриотом </a:t>
            </a:r>
            <a:r>
              <a:rPr lang="ru-RU" altLang="ru-RU" dirty="0">
                <a:solidFill>
                  <a:schemeClr val="tx1"/>
                </a:solidFill>
              </a:rPr>
              <a:t>предстаёт перед нами </a:t>
            </a:r>
            <a:r>
              <a:rPr lang="ru-RU" altLang="ru-RU" dirty="0" err="1">
                <a:solidFill>
                  <a:schemeClr val="tx1"/>
                </a:solidFill>
              </a:rPr>
              <a:t>Д.С.Лихачёв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u="sng" dirty="0">
                <a:solidFill>
                  <a:schemeClr val="tx1"/>
                </a:solidFill>
              </a:rPr>
              <a:t>в книге </a:t>
            </a:r>
            <a:r>
              <a:rPr lang="ru-RU" altLang="ru-RU" dirty="0" smtClean="0">
                <a:solidFill>
                  <a:schemeClr val="tx1"/>
                </a:solidFill>
              </a:rPr>
              <a:t>(какой?) </a:t>
            </a:r>
            <a:r>
              <a:rPr lang="ru-RU" altLang="ru-RU" dirty="0" smtClean="0">
                <a:solidFill>
                  <a:srgbClr val="800000"/>
                </a:solidFill>
              </a:rPr>
              <a:t>«</a:t>
            </a:r>
            <a:r>
              <a:rPr lang="ru-RU" altLang="ru-RU" dirty="0">
                <a:solidFill>
                  <a:srgbClr val="800000"/>
                </a:solidFill>
              </a:rPr>
              <a:t>Письма о добром и прекрасном</a:t>
            </a:r>
            <a:r>
              <a:rPr lang="ru-RU" altLang="ru-RU" dirty="0" smtClean="0">
                <a:solidFill>
                  <a:srgbClr val="800000"/>
                </a:solidFill>
              </a:rPr>
              <a:t>».</a:t>
            </a:r>
            <a:endParaRPr lang="ru-RU" altLang="ru-RU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ru-RU" altLang="ru-RU" u="sng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ru-RU" altLang="ru-RU" b="1" i="1" u="sng" dirty="0" smtClean="0">
                <a:solidFill>
                  <a:srgbClr val="000066"/>
                </a:solidFill>
              </a:rPr>
              <a:t>Ошибк</a:t>
            </a:r>
            <a:r>
              <a:rPr lang="ru-RU" altLang="ru-RU" u="sng" dirty="0" smtClean="0">
                <a:solidFill>
                  <a:srgbClr val="000066"/>
                </a:solidFill>
              </a:rPr>
              <a:t>а:</a:t>
            </a:r>
            <a:r>
              <a:rPr lang="ru-RU" altLang="ru-RU" dirty="0" smtClean="0">
                <a:solidFill>
                  <a:srgbClr val="800000"/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Патриотом предстаёт перед нами </a:t>
            </a:r>
            <a:r>
              <a:rPr lang="ru-RU" altLang="ru-RU" dirty="0" err="1">
                <a:solidFill>
                  <a:schemeClr val="tx1"/>
                </a:solidFill>
              </a:rPr>
              <a:t>Д.С.Лихачёв</a:t>
            </a:r>
            <a:r>
              <a:rPr lang="ru-RU" altLang="ru-RU" dirty="0">
                <a:solidFill>
                  <a:schemeClr val="tx1"/>
                </a:solidFill>
              </a:rPr>
              <a:t> </a:t>
            </a:r>
            <a:r>
              <a:rPr lang="ru-RU" altLang="ru-RU" u="sng" dirty="0">
                <a:solidFill>
                  <a:schemeClr val="tx1"/>
                </a:solidFill>
              </a:rPr>
              <a:t>в книге </a:t>
            </a:r>
            <a:r>
              <a:rPr lang="ru-RU" altLang="ru-RU" dirty="0" smtClean="0">
                <a:solidFill>
                  <a:schemeClr val="tx1"/>
                </a:solidFill>
              </a:rPr>
              <a:t>(какой?) </a:t>
            </a:r>
            <a:r>
              <a:rPr lang="ru-RU" altLang="ru-RU" dirty="0" smtClean="0">
                <a:solidFill>
                  <a:srgbClr val="800000"/>
                </a:solidFill>
              </a:rPr>
              <a:t>«</a:t>
            </a:r>
            <a:r>
              <a:rPr lang="ru-RU" altLang="ru-RU" dirty="0">
                <a:solidFill>
                  <a:srgbClr val="800000"/>
                </a:solidFill>
              </a:rPr>
              <a:t>Письмах о добром и прекрасном».</a:t>
            </a:r>
            <a:endParaRPr lang="ru-RU" altLang="ru-RU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ru-RU" altLang="ru-RU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648072"/>
          </a:xfrm>
        </p:spPr>
        <p:txBody>
          <a:bodyPr>
            <a:noAutofit/>
          </a:bodyPr>
          <a:lstStyle/>
          <a:p>
            <a:r>
              <a:rPr lang="ru-RU" altLang="ru-RU" sz="3600" dirty="0">
                <a:solidFill>
                  <a:srgbClr val="000066"/>
                </a:solidFill>
                <a:effectLst/>
                <a:latin typeface="+mn-lt"/>
                <a:cs typeface="Times New Roman" panose="02020603050405020304" pitchFamily="18" charset="0"/>
              </a:rPr>
              <a:t>5</a:t>
            </a:r>
            <a:r>
              <a:rPr lang="ru-RU" altLang="ru-RU" sz="3600" dirty="0" smtClean="0">
                <a:solidFill>
                  <a:srgbClr val="000066"/>
                </a:solidFill>
                <a:effectLst/>
                <a:latin typeface="+mn-lt"/>
                <a:cs typeface="Times New Roman" panose="02020603050405020304" pitchFamily="18" charset="0"/>
              </a:rPr>
              <a:t>. Нарушение </a:t>
            </a:r>
            <a:r>
              <a:rPr lang="ru-RU" altLang="ru-RU" sz="3600" b="1" dirty="0">
                <a:solidFill>
                  <a:srgbClr val="000066"/>
                </a:solidFill>
                <a:effectLst/>
                <a:latin typeface="+mn-lt"/>
                <a:cs typeface="Times New Roman" panose="02020603050405020304" pitchFamily="18" charset="0"/>
              </a:rPr>
              <a:t>видовременной</a:t>
            </a:r>
            <a:r>
              <a:rPr lang="ru-RU" altLang="ru-RU" sz="3600" dirty="0">
                <a:solidFill>
                  <a:srgbClr val="000066"/>
                </a:solidFill>
                <a:effectLst/>
                <a:latin typeface="+mn-lt"/>
                <a:cs typeface="Times New Roman" panose="02020603050405020304" pitchFamily="18" charset="0"/>
              </a:rPr>
              <a:t> соотнесённости </a:t>
            </a:r>
            <a:r>
              <a:rPr lang="ru-RU" altLang="ru-RU" sz="3600" b="1" dirty="0">
                <a:solidFill>
                  <a:srgbClr val="000066"/>
                </a:solidFill>
                <a:effectLst/>
                <a:latin typeface="+mn-lt"/>
                <a:cs typeface="Times New Roman" panose="02020603050405020304" pitchFamily="18" charset="0"/>
              </a:rPr>
              <a:t>глагольных форм</a:t>
            </a:r>
            <a:br>
              <a:rPr lang="ru-RU" altLang="ru-RU" sz="3600" dirty="0">
                <a:solidFill>
                  <a:srgbClr val="000066"/>
                </a:solidFill>
                <a:effectLst/>
                <a:latin typeface="+mn-lt"/>
              </a:rPr>
            </a:br>
            <a:endParaRPr lang="ru-RU" sz="3600" dirty="0"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496944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300" dirty="0" smtClean="0">
                <a:solidFill>
                  <a:srgbClr val="000066"/>
                </a:solidFill>
              </a:rPr>
              <a:t>В рамках одного предложения </a:t>
            </a:r>
            <a:r>
              <a:rPr lang="ru-RU" sz="3300" dirty="0" smtClean="0">
                <a:solidFill>
                  <a:srgbClr val="800000"/>
                </a:solidFill>
              </a:rPr>
              <a:t>глаголы</a:t>
            </a:r>
            <a:r>
              <a:rPr lang="ru-RU" sz="3300" dirty="0" smtClean="0">
                <a:solidFill>
                  <a:srgbClr val="000066"/>
                </a:solidFill>
              </a:rPr>
              <a:t> должны быть </a:t>
            </a:r>
            <a:r>
              <a:rPr lang="ru-RU" sz="3300" dirty="0" smtClean="0">
                <a:solidFill>
                  <a:srgbClr val="800000"/>
                </a:solidFill>
              </a:rPr>
              <a:t>одного вида и времени</a:t>
            </a:r>
            <a:r>
              <a:rPr lang="ru-RU" sz="3300" dirty="0" smtClean="0">
                <a:solidFill>
                  <a:srgbClr val="000066"/>
                </a:solidFill>
              </a:rPr>
              <a:t>.</a:t>
            </a:r>
            <a:endParaRPr lang="ru-RU" sz="3300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Дети 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внимательно </a:t>
            </a:r>
            <a:r>
              <a:rPr lang="ru-RU" dirty="0">
                <a:solidFill>
                  <a:srgbClr val="800000"/>
                </a:solidFill>
                <a:cs typeface="Times New Roman" panose="02020603050405020304" pitchFamily="18" charset="0"/>
              </a:rPr>
              <a:t>слушали</a:t>
            </a:r>
            <a:r>
              <a:rPr 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текст и пересказывали   его содержание.</a:t>
            </a:r>
            <a:endParaRPr lang="ru-RU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u="sng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Ошибка</a:t>
            </a:r>
            <a:r>
              <a:rPr 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 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Спортсмены, приехавшие на чемпионат, </a:t>
            </a:r>
            <a:r>
              <a:rPr lang="ru-RU" altLang="ru-RU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надеялись </a:t>
            </a: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</a:t>
            </a:r>
            <a:r>
              <a:rPr lang="ru-RU" altLang="ru-RU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прош.вр</a:t>
            </a: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.) 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на победу и </a:t>
            </a:r>
            <a:r>
              <a:rPr lang="ru-RU" altLang="ru-RU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верят </a:t>
            </a: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</a:t>
            </a:r>
            <a:r>
              <a:rPr lang="ru-RU" altLang="ru-RU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наст.вр</a:t>
            </a: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.) 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в неё.</a:t>
            </a:r>
            <a:endParaRPr lang="ru-RU" alt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3" y="3068960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слушали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0800000" flipV="1">
            <a:off x="1534300" y="3598595"/>
            <a:ext cx="3181716" cy="550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пересказывали</a:t>
            </a:r>
            <a:endParaRPr lang="ru-RU" sz="32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712968" cy="216024"/>
          </a:xfrm>
        </p:spPr>
        <p:txBody>
          <a:bodyPr>
            <a:normAutofit fontScale="90000"/>
          </a:bodyPr>
          <a:lstStyle/>
          <a:p>
            <a:r>
              <a:rPr lang="ru-RU" altLang="ru-RU" sz="400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6. Нарушение </a:t>
            </a:r>
            <a:r>
              <a:rPr lang="ru-RU" altLang="ru-RU" sz="4000" b="1" dirty="0">
                <a:solidFill>
                  <a:srgbClr val="000066"/>
                </a:solidFill>
                <a:cs typeface="Times New Roman" panose="02020603050405020304" pitchFamily="18" charset="0"/>
              </a:rPr>
              <a:t>связи </a:t>
            </a:r>
            <a:r>
              <a:rPr lang="ru-RU" altLang="ru-RU" sz="4000" dirty="0">
                <a:solidFill>
                  <a:srgbClr val="000066"/>
                </a:solidFill>
                <a:cs typeface="Times New Roman" panose="02020603050405020304" pitchFamily="18" charset="0"/>
              </a:rPr>
              <a:t>между </a:t>
            </a:r>
            <a:r>
              <a:rPr lang="ru-RU" altLang="ru-RU" sz="4000" b="1" dirty="0">
                <a:solidFill>
                  <a:srgbClr val="000066"/>
                </a:solidFill>
                <a:cs typeface="Times New Roman" panose="02020603050405020304" pitchFamily="18" charset="0"/>
              </a:rPr>
              <a:t>подлежащим </a:t>
            </a:r>
            <a:r>
              <a:rPr lang="ru-RU" altLang="ru-RU" sz="40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и сказуемым</a:t>
            </a:r>
            <a:br>
              <a:rPr lang="ru-RU" altLang="ru-RU" sz="40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</a:br>
            <a:b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0446" y="1513219"/>
            <a:ext cx="4320480" cy="51125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и сказуемое должны быть согласованы</a:t>
            </a:r>
            <a:endParaRPr lang="ru-RU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увлекается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творчеством Булгакова), </a:t>
            </a:r>
            <a:r>
              <a:rPr lang="ru-RU" sz="3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знают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Маргарита»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г.арите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320480" cy="5112568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66"/>
                </a:solidFill>
              </a:rPr>
              <a:t>Ищем конструкции наподобие:</a:t>
            </a:r>
            <a:endParaRPr lang="ru-RU" sz="3200" dirty="0" smtClean="0">
              <a:solidFill>
                <a:srgbClr val="000066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Те, кто …, …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Все, кто …, …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Тот, кто …, …</a:t>
            </a:r>
            <a:endParaRPr lang="ru-RU" sz="32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Кто, как не …, …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539552" y="2708920"/>
            <a:ext cx="1440160" cy="288032"/>
          </a:xfrm>
          <a:prstGeom prst="curvedDownArrow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755576" y="3645024"/>
            <a:ext cx="1440160" cy="216024"/>
          </a:xfrm>
          <a:prstGeom prst="curvedDownArrow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755576" y="4365104"/>
            <a:ext cx="1224136" cy="288032"/>
          </a:xfrm>
          <a:prstGeom prst="curvedDownArrow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755576" y="5229200"/>
            <a:ext cx="1872208" cy="288032"/>
          </a:xfrm>
          <a:prstGeom prst="curvedDownArrow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rot="11131785" flipH="1">
            <a:off x="1103755" y="3243554"/>
            <a:ext cx="645057" cy="215019"/>
          </a:xfrm>
          <a:prstGeom prst="curved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1331640" y="4077072"/>
            <a:ext cx="45719" cy="4571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flipV="1">
            <a:off x="1094896" y="4103361"/>
            <a:ext cx="662775" cy="235452"/>
          </a:xfrm>
          <a:prstGeom prst="curvedDownArrow">
            <a:avLst>
              <a:gd name="adj1" fmla="val 25000"/>
              <a:gd name="adj2" fmla="val 21863"/>
              <a:gd name="adj3" fmla="val 4326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flipV="1">
            <a:off x="1077137" y="4941168"/>
            <a:ext cx="797038" cy="216024"/>
          </a:xfrm>
          <a:prstGeom prst="curved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flipV="1">
            <a:off x="1377359" y="5733256"/>
            <a:ext cx="962393" cy="288032"/>
          </a:xfrm>
          <a:prstGeom prst="curved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Левая круглая скобка 17"/>
          <p:cNvSpPr/>
          <p:nvPr/>
        </p:nvSpPr>
        <p:spPr>
          <a:xfrm>
            <a:off x="4644008" y="2564904"/>
            <a:ext cx="216024" cy="6480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круглая скобка 18"/>
          <p:cNvSpPr/>
          <p:nvPr/>
        </p:nvSpPr>
        <p:spPr>
          <a:xfrm>
            <a:off x="6660232" y="4653136"/>
            <a:ext cx="189735" cy="57606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6804248" y="4122791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156176" y="3212974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1048666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352928" cy="57606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 marL="0" indent="0">
              <a:buNone/>
            </a:pPr>
            <a:r>
              <a:rPr lang="ru-RU" b="1" u="sng" dirty="0" smtClean="0">
                <a:solidFill>
                  <a:srgbClr val="800000"/>
                </a:solidFill>
              </a:rPr>
              <a:t>Ошибка:</a:t>
            </a:r>
            <a:endParaRPr lang="ru-RU" b="1" u="sng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u="sng" dirty="0" smtClean="0">
                <a:solidFill>
                  <a:srgbClr val="660066"/>
                </a:solidFill>
              </a:rPr>
              <a:t>Все</a:t>
            </a:r>
            <a:r>
              <a:rPr lang="ru-RU" dirty="0" smtClean="0">
                <a:solidFill>
                  <a:srgbClr val="660066"/>
                </a:solidFill>
              </a:rPr>
              <a:t> (</a:t>
            </a:r>
            <a:r>
              <a:rPr lang="ru-RU" dirty="0" err="1" smtClean="0">
                <a:solidFill>
                  <a:srgbClr val="660066"/>
                </a:solidFill>
              </a:rPr>
              <a:t>мн.ч</a:t>
            </a:r>
            <a:r>
              <a:rPr lang="ru-RU" dirty="0" smtClean="0">
                <a:solidFill>
                  <a:srgbClr val="660066"/>
                </a:solidFill>
              </a:rPr>
              <a:t>.),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u="sng" dirty="0" smtClean="0">
                <a:solidFill>
                  <a:srgbClr val="005024"/>
                </a:solidFill>
              </a:rPr>
              <a:t>кто</a:t>
            </a:r>
            <a:r>
              <a:rPr lang="ru-RU" dirty="0" smtClean="0">
                <a:solidFill>
                  <a:srgbClr val="005024"/>
                </a:solidFill>
              </a:rPr>
              <a:t> (</a:t>
            </a:r>
            <a:r>
              <a:rPr lang="ru-RU" dirty="0" err="1" smtClean="0">
                <a:solidFill>
                  <a:srgbClr val="005024"/>
                </a:solidFill>
              </a:rPr>
              <a:t>ед.ч</a:t>
            </a:r>
            <a:r>
              <a:rPr lang="ru-RU" dirty="0" smtClean="0">
                <a:solidFill>
                  <a:srgbClr val="005024"/>
                </a:solidFill>
              </a:rPr>
              <a:t>.) </a:t>
            </a:r>
            <a:r>
              <a:rPr lang="ru-RU" u="sng" dirty="0" smtClean="0">
                <a:solidFill>
                  <a:srgbClr val="005024"/>
                </a:solidFill>
              </a:rPr>
              <a:t>читал</a:t>
            </a:r>
            <a:r>
              <a:rPr lang="ru-RU" dirty="0" smtClean="0">
                <a:solidFill>
                  <a:srgbClr val="005024"/>
                </a:solidFill>
              </a:rPr>
              <a:t> (</a:t>
            </a:r>
            <a:r>
              <a:rPr lang="ru-RU" dirty="0" err="1" smtClean="0">
                <a:solidFill>
                  <a:srgbClr val="005024"/>
                </a:solidFill>
              </a:rPr>
              <a:t>ед.ч</a:t>
            </a:r>
            <a:r>
              <a:rPr lang="ru-RU" dirty="0" smtClean="0">
                <a:solidFill>
                  <a:srgbClr val="005024"/>
                </a:solidFill>
              </a:rPr>
              <a:t>.) </a:t>
            </a:r>
            <a:r>
              <a:rPr lang="ru-RU" dirty="0">
                <a:solidFill>
                  <a:schemeClr val="tx1"/>
                </a:solidFill>
              </a:rPr>
              <a:t>пушкинского «Бориса </a:t>
            </a:r>
            <a:r>
              <a:rPr lang="ru-RU" dirty="0" smtClean="0">
                <a:solidFill>
                  <a:schemeClr val="tx1"/>
                </a:solidFill>
              </a:rPr>
              <a:t>Годунова»),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u="sng" dirty="0" smtClean="0">
                <a:solidFill>
                  <a:srgbClr val="660066"/>
                </a:solidFill>
              </a:rPr>
              <a:t>помнит</a:t>
            </a:r>
            <a:r>
              <a:rPr lang="ru-RU" dirty="0">
                <a:solidFill>
                  <a:srgbClr val="660066"/>
                </a:solidFill>
              </a:rPr>
              <a:t> </a:t>
            </a:r>
            <a:r>
              <a:rPr lang="ru-RU" dirty="0" smtClean="0">
                <a:solidFill>
                  <a:srgbClr val="660066"/>
                </a:solidFill>
              </a:rPr>
              <a:t>(</a:t>
            </a:r>
            <a:r>
              <a:rPr lang="ru-RU" dirty="0" err="1" smtClean="0">
                <a:solidFill>
                  <a:srgbClr val="660066"/>
                </a:solidFill>
              </a:rPr>
              <a:t>ед.ч</a:t>
            </a:r>
            <a:r>
              <a:rPr lang="ru-RU" dirty="0" smtClean="0">
                <a:solidFill>
                  <a:srgbClr val="660066"/>
                </a:solidFill>
              </a:rPr>
              <a:t>.) </a:t>
            </a:r>
            <a:r>
              <a:rPr lang="ru-RU" dirty="0" smtClean="0">
                <a:solidFill>
                  <a:schemeClr val="tx1"/>
                </a:solidFill>
              </a:rPr>
              <a:t>бродягу </a:t>
            </a:r>
            <a:r>
              <a:rPr lang="ru-RU" dirty="0" err="1">
                <a:solidFill>
                  <a:schemeClr val="tx1"/>
                </a:solidFill>
              </a:rPr>
              <a:t>Варлаама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u="sng" dirty="0" smtClean="0">
                <a:solidFill>
                  <a:srgbClr val="660066"/>
                </a:solidFill>
              </a:rPr>
              <a:t>Все</a:t>
            </a:r>
            <a:r>
              <a:rPr lang="ru-RU" dirty="0" smtClean="0">
                <a:solidFill>
                  <a:srgbClr val="660066"/>
                </a:solidFill>
              </a:rPr>
              <a:t> (</a:t>
            </a:r>
            <a:r>
              <a:rPr lang="ru-RU" dirty="0" err="1" smtClean="0">
                <a:solidFill>
                  <a:srgbClr val="660066"/>
                </a:solidFill>
              </a:rPr>
              <a:t>мн.ч</a:t>
            </a:r>
            <a:r>
              <a:rPr lang="ru-RU" dirty="0" smtClean="0">
                <a:solidFill>
                  <a:srgbClr val="660066"/>
                </a:solidFill>
              </a:rPr>
              <a:t>.),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u="sng" dirty="0" smtClean="0">
                <a:solidFill>
                  <a:srgbClr val="005024"/>
                </a:solidFill>
              </a:rPr>
              <a:t>кт</a:t>
            </a:r>
            <a:r>
              <a:rPr lang="ru-RU" dirty="0" smtClean="0">
                <a:solidFill>
                  <a:srgbClr val="005024"/>
                </a:solidFill>
              </a:rPr>
              <a:t>о (</a:t>
            </a:r>
            <a:r>
              <a:rPr lang="ru-RU" dirty="0" err="1" smtClean="0">
                <a:solidFill>
                  <a:srgbClr val="005024"/>
                </a:solidFill>
              </a:rPr>
              <a:t>ед.ч</a:t>
            </a:r>
            <a:r>
              <a:rPr lang="ru-RU" dirty="0" smtClean="0">
                <a:solidFill>
                  <a:srgbClr val="005024"/>
                </a:solidFill>
              </a:rPr>
              <a:t>.) </a:t>
            </a:r>
            <a:r>
              <a:rPr lang="ru-RU" u="sng" dirty="0">
                <a:solidFill>
                  <a:srgbClr val="005024"/>
                </a:solidFill>
              </a:rPr>
              <a:t>читали</a:t>
            </a:r>
            <a:r>
              <a:rPr lang="ru-RU" dirty="0">
                <a:solidFill>
                  <a:srgbClr val="005024"/>
                </a:solidFill>
              </a:rPr>
              <a:t> </a:t>
            </a:r>
            <a:r>
              <a:rPr lang="ru-RU" dirty="0" smtClean="0">
                <a:solidFill>
                  <a:srgbClr val="005024"/>
                </a:solidFill>
              </a:rPr>
              <a:t>(</a:t>
            </a:r>
            <a:r>
              <a:rPr lang="ru-RU" dirty="0" err="1" smtClean="0">
                <a:solidFill>
                  <a:srgbClr val="005024"/>
                </a:solidFill>
              </a:rPr>
              <a:t>мн.ч</a:t>
            </a:r>
            <a:r>
              <a:rPr lang="ru-RU" dirty="0" smtClean="0">
                <a:solidFill>
                  <a:srgbClr val="005024"/>
                </a:solidFill>
              </a:rPr>
              <a:t>.) </a:t>
            </a:r>
            <a:r>
              <a:rPr lang="ru-RU" dirty="0" smtClean="0">
                <a:solidFill>
                  <a:schemeClr val="tx1"/>
                </a:solidFill>
              </a:rPr>
              <a:t>пушкинского </a:t>
            </a:r>
            <a:r>
              <a:rPr lang="ru-RU" dirty="0">
                <a:solidFill>
                  <a:schemeClr val="tx1"/>
                </a:solidFill>
              </a:rPr>
              <a:t>«Бориса Годунова</a:t>
            </a:r>
            <a:r>
              <a:rPr lang="ru-RU" dirty="0" smtClean="0">
                <a:solidFill>
                  <a:schemeClr val="tx1"/>
                </a:solidFill>
              </a:rPr>
              <a:t>»), </a:t>
            </a:r>
            <a:r>
              <a:rPr lang="ru-RU" u="sng" dirty="0" smtClean="0">
                <a:solidFill>
                  <a:srgbClr val="660066"/>
                </a:solidFill>
              </a:rPr>
              <a:t>помнят</a:t>
            </a:r>
            <a:r>
              <a:rPr lang="ru-RU" dirty="0" smtClean="0">
                <a:solidFill>
                  <a:srgbClr val="660066"/>
                </a:solidFill>
              </a:rPr>
              <a:t> (</a:t>
            </a:r>
            <a:r>
              <a:rPr lang="ru-RU" dirty="0" err="1" smtClean="0">
                <a:solidFill>
                  <a:srgbClr val="660066"/>
                </a:solidFill>
              </a:rPr>
              <a:t>мн.ч</a:t>
            </a:r>
            <a:r>
              <a:rPr lang="ru-RU" dirty="0" smtClean="0">
                <a:solidFill>
                  <a:srgbClr val="660066"/>
                </a:solidFill>
              </a:rPr>
              <a:t>.)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бродягу </a:t>
            </a:r>
            <a:r>
              <a:rPr lang="ru-RU" dirty="0" err="1">
                <a:solidFill>
                  <a:schemeClr val="tx1"/>
                </a:solidFill>
              </a:rPr>
              <a:t>Варлаама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u="sng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508104" y="2204864"/>
            <a:ext cx="1008112" cy="0"/>
          </a:xfrm>
          <a:prstGeom prst="line">
            <a:avLst/>
          </a:prstGeom>
          <a:ln>
            <a:solidFill>
              <a:srgbClr val="0050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99792" y="3212976"/>
            <a:ext cx="1224136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16216" y="4869160"/>
            <a:ext cx="1368152" cy="0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8104" y="4365104"/>
            <a:ext cx="1152128" cy="0"/>
          </a:xfrm>
          <a:prstGeom prst="line">
            <a:avLst/>
          </a:prstGeom>
          <a:ln>
            <a:solidFill>
              <a:srgbClr val="0050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784976" cy="648072"/>
          </a:xfrm>
        </p:spPr>
        <p:txBody>
          <a:bodyPr>
            <a:noAutofit/>
          </a:bodyPr>
          <a:lstStyle/>
          <a:p>
            <a:r>
              <a:rPr lang="ru-RU" altLang="ru-RU" sz="3600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7. Нарушение </a:t>
            </a:r>
            <a:r>
              <a:rPr lang="ru-RU" altLang="ru-RU" sz="3600" dirty="0">
                <a:solidFill>
                  <a:srgbClr val="000066"/>
                </a:solidFill>
                <a:cs typeface="Times New Roman" panose="02020603050405020304" pitchFamily="18" charset="0"/>
              </a:rPr>
              <a:t>в построении предложения </a:t>
            </a:r>
            <a:br>
              <a:rPr lang="ru-RU" altLang="ru-RU" sz="3600" dirty="0" smtClean="0">
                <a:solidFill>
                  <a:srgbClr val="000066"/>
                </a:solidFill>
                <a:cs typeface="Times New Roman" panose="02020603050405020304" pitchFamily="18" charset="0"/>
              </a:rPr>
            </a:br>
            <a:r>
              <a:rPr lang="ru-RU" altLang="ru-RU" sz="36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с </a:t>
            </a:r>
            <a:r>
              <a:rPr lang="ru-RU" altLang="ru-RU" sz="3600" b="1" dirty="0">
                <a:solidFill>
                  <a:srgbClr val="000066"/>
                </a:solidFill>
                <a:cs typeface="Times New Roman" panose="02020603050405020304" pitchFamily="18" charset="0"/>
              </a:rPr>
              <a:t>однородными членами</a:t>
            </a:r>
            <a:br>
              <a:rPr lang="ru-RU" altLang="ru-RU" sz="3600" dirty="0">
                <a:solidFill>
                  <a:srgbClr val="000066"/>
                </a:solidFill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5"/>
            <a:ext cx="8352928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А) </a:t>
            </a:r>
            <a:r>
              <a:rPr lang="ru-RU" altLang="ru-RU" sz="2800" dirty="0">
                <a:solidFill>
                  <a:srgbClr val="800000"/>
                </a:solidFill>
                <a:cs typeface="Times New Roman" panose="02020603050405020304" pitchFamily="18" charset="0"/>
              </a:rPr>
              <a:t>Нельзя</a:t>
            </a:r>
            <a:r>
              <a:rPr lang="ru-RU" alt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использовать </a:t>
            </a:r>
            <a:r>
              <a:rPr lang="ru-RU" alt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в качестве однородных 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членов </a:t>
            </a:r>
            <a:r>
              <a:rPr lang="ru-RU" alt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слова, выраженные </a:t>
            </a:r>
            <a:r>
              <a:rPr lang="ru-RU" altLang="ru-RU" sz="2800" dirty="0">
                <a:solidFill>
                  <a:srgbClr val="800000"/>
                </a:solidFill>
                <a:cs typeface="Times New Roman" panose="02020603050405020304" pitchFamily="18" charset="0"/>
              </a:rPr>
              <a:t>разными частями </a:t>
            </a:r>
            <a:r>
              <a:rPr lang="ru-RU" altLang="ru-RU" sz="28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речи:</a:t>
            </a:r>
            <a:endParaRPr lang="ru-RU" altLang="ru-RU" sz="2800" dirty="0" smtClean="0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7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Катя </a:t>
            </a:r>
            <a:r>
              <a:rPr lang="ru-RU" altLang="ru-RU" sz="2700" i="1" dirty="0">
                <a:solidFill>
                  <a:srgbClr val="000066"/>
                </a:solidFill>
                <a:cs typeface="Times New Roman" panose="02020603050405020304" pitchFamily="18" charset="0"/>
              </a:rPr>
              <a:t>стройна и очень красивая</a:t>
            </a:r>
            <a:r>
              <a:rPr lang="ru-RU" altLang="ru-RU" sz="27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.</a:t>
            </a:r>
            <a:endParaRPr lang="ru-RU" altLang="ru-RU" sz="2700" i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700" i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Правильно</a:t>
            </a:r>
            <a:r>
              <a:rPr lang="ru-RU" altLang="ru-RU" sz="27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: Катя стройная и очень красивая.</a:t>
            </a:r>
            <a:endParaRPr lang="ru-RU" altLang="ru-RU" sz="2700" i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700" i="1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7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                   Катя стройна и очень красива.</a:t>
            </a:r>
            <a:endParaRPr lang="ru-RU" altLang="ru-RU" sz="2700" i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Б) </a:t>
            </a:r>
            <a:r>
              <a:rPr lang="ru-RU" alt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Однородными </a:t>
            </a:r>
            <a:r>
              <a:rPr lang="ru-RU" altLang="ru-RU" sz="2800" dirty="0">
                <a:solidFill>
                  <a:srgbClr val="800000"/>
                </a:solidFill>
                <a:cs typeface="Times New Roman" panose="02020603050405020304" pitchFamily="18" charset="0"/>
              </a:rPr>
              <a:t>не могут быть разные </a:t>
            </a:r>
            <a:r>
              <a:rPr lang="ru-RU" altLang="ru-RU" sz="28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синтаксические конструкции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то есть определение или дополнение и придаточная часть сложного предложения.</a:t>
            </a:r>
            <a:endParaRPr lang="ru-RU" altLang="ru-RU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400" i="1" dirty="0" smtClean="0">
                <a:cs typeface="Times New Roman" panose="02020603050405020304" pitchFamily="18" charset="0"/>
              </a:rPr>
              <a:t>   </a:t>
            </a:r>
            <a:r>
              <a:rPr lang="ru-RU" altLang="ru-RU" sz="27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Малыш</a:t>
            </a:r>
            <a:r>
              <a:rPr lang="ru-RU" altLang="ru-RU" sz="2700" i="1" dirty="0">
                <a:solidFill>
                  <a:srgbClr val="000066"/>
                </a:solidFill>
                <a:cs typeface="Times New Roman" panose="02020603050405020304" pitchFamily="18" charset="0"/>
              </a:rPr>
              <a:t>, гулявший в парке и который упал, плачет</a:t>
            </a:r>
            <a:r>
              <a:rPr lang="ru-RU" altLang="ru-RU" sz="2700" i="1" dirty="0">
                <a:cs typeface="Times New Roman" panose="02020603050405020304" pitchFamily="18" charset="0"/>
              </a:rPr>
              <a:t>.</a:t>
            </a:r>
            <a:endParaRPr lang="ru-RU" altLang="ru-RU" sz="2700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700" i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Правильно</a:t>
            </a:r>
            <a:r>
              <a:rPr lang="ru-RU" altLang="ru-RU" sz="27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: Малыш, который гулял в парке и упал, плачет.</a:t>
            </a:r>
            <a:endParaRPr lang="ru-RU" altLang="ru-RU" sz="2700" i="1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712968" cy="104866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i="1" dirty="0" smtClean="0">
                <a:solidFill>
                  <a:srgbClr val="000066"/>
                </a:solidFill>
              </a:rPr>
              <a:t>	</a:t>
            </a:r>
            <a:r>
              <a:rPr lang="ru-RU" sz="3600" b="1" dirty="0" smtClean="0">
                <a:solidFill>
                  <a:srgbClr val="C00000"/>
                </a:solidFill>
              </a:rPr>
              <a:t>Формулировка задания: </a:t>
            </a:r>
            <a:r>
              <a:rPr lang="ru-RU" sz="3600" b="1" i="1" dirty="0" smtClean="0">
                <a:solidFill>
                  <a:srgbClr val="000066"/>
                </a:solidFill>
              </a:rPr>
              <a:t>Установите </a:t>
            </a:r>
            <a:r>
              <a:rPr lang="ru-RU" sz="3600" b="1" i="1" dirty="0">
                <a:solidFill>
                  <a:srgbClr val="000066"/>
                </a:solidFill>
              </a:rPr>
              <a:t>соответствие между грамматическими ошибками и предложениями, в которых они допущены: к каждой позиции первого столбца подберите соответствующую позицию из второго столбца.</a:t>
            </a:r>
            <a:br>
              <a:rPr lang="ru-RU" b="1" i="1" dirty="0">
                <a:solidFill>
                  <a:srgbClr val="000066"/>
                </a:solidFill>
              </a:rPr>
            </a:br>
            <a:endParaRPr lang="ru-RU" b="1" i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460851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C00000"/>
                </a:solidFill>
              </a:rPr>
              <a:t>За правильное выполнение задания можно получить 5 баллов: по одному баллу за верное соответствие предложения ошибке.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92102"/>
            <a:ext cx="6264696" cy="1048666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92102"/>
            <a:ext cx="4032448" cy="61612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В) </a:t>
            </a:r>
            <a:r>
              <a:rPr lang="ru-RU" dirty="0" smtClean="0">
                <a:solidFill>
                  <a:srgbClr val="800000"/>
                </a:solidFill>
              </a:rPr>
              <a:t>Нельзя нарушать структуру</a:t>
            </a:r>
            <a:r>
              <a:rPr lang="ru-RU" dirty="0" smtClean="0">
                <a:solidFill>
                  <a:schemeClr val="tx1"/>
                </a:solidFill>
              </a:rPr>
              <a:t> двойных союзов: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b="1" dirty="0">
                <a:solidFill>
                  <a:srgbClr val="000066"/>
                </a:solidFill>
                <a:cs typeface="Times New Roman" panose="02020603050405020304" pitchFamily="18" charset="0"/>
              </a:rPr>
              <a:t>НЕ ТОЛЬКО …, НО И </a:t>
            </a:r>
            <a:r>
              <a:rPr lang="ru-RU" sz="23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…</a:t>
            </a:r>
            <a:endParaRPr lang="ru-RU" sz="2300" b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b="1" dirty="0">
                <a:solidFill>
                  <a:srgbClr val="000066"/>
                </a:solidFill>
                <a:cs typeface="Times New Roman" panose="02020603050405020304" pitchFamily="18" charset="0"/>
              </a:rPr>
              <a:t>КАК …, ТАК И </a:t>
            </a:r>
            <a:r>
              <a:rPr lang="ru-RU" sz="23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…</a:t>
            </a:r>
            <a:endParaRPr lang="ru-RU" sz="2300" b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b="1" dirty="0">
                <a:solidFill>
                  <a:srgbClr val="000066"/>
                </a:solidFill>
                <a:cs typeface="Times New Roman" panose="02020603050405020304" pitchFamily="18" charset="0"/>
              </a:rPr>
              <a:t>ЕСЛИ НЕ…,</a:t>
            </a:r>
            <a:r>
              <a:rPr lang="ru-RU" sz="23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ТО</a:t>
            </a:r>
            <a:endParaRPr lang="ru-RU" sz="2300" b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b="1" dirty="0">
                <a:solidFill>
                  <a:srgbClr val="000066"/>
                </a:solidFill>
                <a:cs typeface="Times New Roman" panose="02020603050405020304" pitchFamily="18" charset="0"/>
              </a:rPr>
              <a:t>ХОТЯ И …, НО</a:t>
            </a:r>
            <a:r>
              <a:rPr lang="ru-RU" sz="23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…</a:t>
            </a:r>
            <a:endParaRPr lang="ru-RU" sz="2300" b="1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b="1" dirty="0">
                <a:solidFill>
                  <a:srgbClr val="000066"/>
                </a:solidFill>
                <a:cs typeface="Times New Roman" panose="02020603050405020304" pitchFamily="18" charset="0"/>
              </a:rPr>
              <a:t>НЕ ТАК…, </a:t>
            </a:r>
            <a:r>
              <a:rPr lang="ru-RU" sz="23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КАК</a:t>
            </a:r>
            <a:endParaRPr lang="ru-RU" sz="2300" b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b="1" dirty="0">
                <a:solidFill>
                  <a:srgbClr val="000066"/>
                </a:solidFill>
                <a:cs typeface="Times New Roman" panose="02020603050405020304" pitchFamily="18" charset="0"/>
              </a:rPr>
              <a:t>НЕ СТОЛЬКО …, </a:t>
            </a:r>
            <a:r>
              <a:rPr lang="ru-RU" sz="23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СКОЛЬК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24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Мы 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побывали </a:t>
            </a:r>
            <a:r>
              <a:rPr lang="ru-RU" i="1" dirty="0">
                <a:solidFill>
                  <a:srgbClr val="005024"/>
                </a:solidFill>
                <a:cs typeface="Times New Roman" panose="02020603050405020304" pitchFamily="18" charset="0"/>
              </a:rPr>
              <a:t>не только 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Австрии, </a:t>
            </a:r>
            <a:r>
              <a:rPr lang="ru-RU" i="1" dirty="0" smtClean="0">
                <a:solidFill>
                  <a:srgbClr val="005024"/>
                </a:solidFill>
                <a:cs typeface="Times New Roman" panose="02020603050405020304" pitchFamily="18" charset="0"/>
              </a:rPr>
              <a:t>а также </a:t>
            </a: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Германии.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292102"/>
            <a:ext cx="4248472" cy="61612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Г) </a:t>
            </a:r>
            <a:r>
              <a:rPr lang="ru-RU" dirty="0" smtClean="0">
                <a:solidFill>
                  <a:srgbClr val="800000"/>
                </a:solidFill>
              </a:rPr>
              <a:t>Нельзя нарушать  местоположен</a:t>
            </a:r>
            <a:r>
              <a:rPr lang="ru-RU" dirty="0" smtClean="0">
                <a:solidFill>
                  <a:schemeClr val="tx1"/>
                </a:solidFill>
              </a:rPr>
              <a:t>ие  двойных союзов: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700" dirty="0" smtClean="0">
                <a:solidFill>
                  <a:srgbClr val="000066"/>
                </a:solidFill>
              </a:rPr>
              <a:t>Неправильно: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Мы </a:t>
            </a:r>
            <a:r>
              <a:rPr lang="ru-RU" i="1" dirty="0">
                <a:solidFill>
                  <a:srgbClr val="005024"/>
                </a:solidFill>
                <a:cs typeface="Times New Roman" panose="02020603050405020304" pitchFamily="18" charset="0"/>
              </a:rPr>
              <a:t>не </a:t>
            </a:r>
            <a:endParaRPr lang="ru-RU" i="1" dirty="0" smtClean="0">
              <a:solidFill>
                <a:srgbClr val="005024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5024"/>
                </a:solidFill>
                <a:cs typeface="Times New Roman" panose="02020603050405020304" pitchFamily="18" charset="0"/>
              </a:rPr>
              <a:t>только 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побывали в Австрии, </a:t>
            </a:r>
            <a:r>
              <a:rPr lang="ru-RU" i="1" dirty="0">
                <a:solidFill>
                  <a:srgbClr val="005024"/>
                </a:solidFill>
                <a:cs typeface="Times New Roman" panose="02020603050405020304" pitchFamily="18" charset="0"/>
              </a:rPr>
              <a:t>но </a:t>
            </a:r>
            <a:r>
              <a:rPr lang="ru-RU" i="1" dirty="0" smtClean="0">
                <a:solidFill>
                  <a:srgbClr val="005024"/>
                </a:solidFill>
                <a:cs typeface="Times New Roman" panose="02020603050405020304" pitchFamily="18" charset="0"/>
              </a:rPr>
              <a:t>и</a:t>
            </a: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Германии.</a:t>
            </a:r>
            <a:endParaRPr lang="ru-RU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700" dirty="0" smtClean="0">
                <a:solidFill>
                  <a:srgbClr val="000066"/>
                </a:solidFill>
              </a:rPr>
              <a:t>Правильно: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Мы побывали </a:t>
            </a:r>
            <a:r>
              <a:rPr lang="ru-RU" i="1" dirty="0" smtClean="0">
                <a:solidFill>
                  <a:srgbClr val="005024"/>
                </a:solidFill>
              </a:rPr>
              <a:t>не только </a:t>
            </a:r>
            <a:r>
              <a:rPr lang="ru-RU" i="1" dirty="0" smtClean="0">
                <a:solidFill>
                  <a:schemeClr val="tx1"/>
                </a:solidFill>
              </a:rPr>
              <a:t>в Австрии, </a:t>
            </a:r>
            <a:r>
              <a:rPr lang="ru-RU" i="1" dirty="0" smtClean="0">
                <a:solidFill>
                  <a:srgbClr val="005024"/>
                </a:solidFill>
              </a:rPr>
              <a:t>но и</a:t>
            </a:r>
            <a:r>
              <a:rPr lang="ru-RU" i="1" dirty="0" smtClean="0">
                <a:solidFill>
                  <a:schemeClr val="tx1"/>
                </a:solidFill>
              </a:rPr>
              <a:t> в Германии.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5868144" y="2348880"/>
            <a:ext cx="1872208" cy="288032"/>
          </a:xfrm>
          <a:prstGeom prst="curvedDownArrow">
            <a:avLst/>
          </a:prstGeom>
          <a:ln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992888" cy="54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tx1"/>
                </a:solidFill>
              </a:rPr>
              <a:t>Д) </a:t>
            </a:r>
            <a:r>
              <a:rPr lang="ru-RU" altLang="ru-RU" dirty="0">
                <a:solidFill>
                  <a:srgbClr val="800000"/>
                </a:solidFill>
                <a:cs typeface="Times New Roman" panose="02020603050405020304" pitchFamily="18" charset="0"/>
              </a:rPr>
              <a:t>Нельз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я при однородных сказуемых, требующих разного управления </a:t>
            </a:r>
            <a:r>
              <a:rPr lang="ru-RU" altLang="ru-RU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ставить </a:t>
            </a:r>
            <a:r>
              <a:rPr lang="ru-RU" altLang="ru-RU" dirty="0">
                <a:solidFill>
                  <a:srgbClr val="800000"/>
                </a:solidFill>
                <a:cs typeface="Times New Roman" panose="02020603050405020304" pitchFamily="18" charset="0"/>
              </a:rPr>
              <a:t>общее </a:t>
            </a:r>
            <a:r>
              <a:rPr lang="ru-RU" altLang="ru-RU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дополнение:</a:t>
            </a:r>
            <a:endParaRPr lang="ru-RU" altLang="ru-RU" dirty="0" smtClean="0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 smtClean="0"/>
              <a:t>	</a:t>
            </a:r>
            <a:r>
              <a:rPr lang="ru-RU" altLang="ru-RU" dirty="0" smtClean="0">
                <a:solidFill>
                  <a:srgbClr val="000066"/>
                </a:solidFill>
              </a:rPr>
              <a:t>Раскольников </a:t>
            </a:r>
            <a:r>
              <a:rPr lang="ru-RU" altLang="ru-RU" u="sng" dirty="0">
                <a:solidFill>
                  <a:srgbClr val="000066"/>
                </a:solidFill>
              </a:rPr>
              <a:t>придумал</a:t>
            </a:r>
            <a:r>
              <a:rPr lang="ru-RU" altLang="ru-RU" dirty="0">
                <a:solidFill>
                  <a:srgbClr val="000066"/>
                </a:solidFill>
              </a:rPr>
              <a:t> и </a:t>
            </a:r>
            <a:r>
              <a:rPr lang="ru-RU" altLang="ru-RU" u="sng" dirty="0">
                <a:solidFill>
                  <a:srgbClr val="000066"/>
                </a:solidFill>
              </a:rPr>
              <a:t>восхищаетс</a:t>
            </a:r>
            <a:r>
              <a:rPr lang="ru-RU" altLang="ru-RU" dirty="0">
                <a:solidFill>
                  <a:srgbClr val="000066"/>
                </a:solidFill>
              </a:rPr>
              <a:t>я своей </a:t>
            </a:r>
            <a:r>
              <a:rPr lang="ru-RU" altLang="ru-RU" dirty="0" smtClean="0">
                <a:solidFill>
                  <a:srgbClr val="000066"/>
                </a:solidFill>
              </a:rPr>
              <a:t>теорией. </a:t>
            </a:r>
            <a:endParaRPr lang="ru-RU" altLang="ru-RU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5024"/>
                </a:solidFill>
              </a:rPr>
              <a:t>Правильно:</a:t>
            </a:r>
            <a:r>
              <a:rPr lang="ru-RU" dirty="0" smtClean="0">
                <a:solidFill>
                  <a:srgbClr val="000066"/>
                </a:solidFill>
              </a:rPr>
              <a:t> Раскольников придумал свою теорию и восхищается ею.</a:t>
            </a:r>
            <a:endParaRPr lang="ru-RU" dirty="0">
              <a:solidFill>
                <a:srgbClr val="000066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139952" y="2924944"/>
            <a:ext cx="1656184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228184" y="2924944"/>
            <a:ext cx="2016224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1048666"/>
          </a:xfrm>
        </p:spPr>
        <p:txBody>
          <a:bodyPr>
            <a:noAutofit/>
          </a:bodyPr>
          <a:lstStyle/>
          <a:p>
            <a:r>
              <a:rPr lang="ru-RU" altLang="ru-RU" sz="3600" dirty="0">
                <a:solidFill>
                  <a:srgbClr val="00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Неправильное построение предложения </a:t>
            </a:r>
            <a:r>
              <a:rPr lang="ru-RU" altLang="ru-RU" sz="3600" dirty="0" smtClean="0">
                <a:solidFill>
                  <a:srgbClr val="00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3600" b="1" dirty="0">
                <a:solidFill>
                  <a:srgbClr val="00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косвенной </a:t>
            </a:r>
            <a:r>
              <a:rPr lang="ru-RU" altLang="ru-RU" sz="3600" dirty="0">
                <a:solidFill>
                  <a:srgbClr val="00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речью</a:t>
            </a:r>
            <a:endParaRPr lang="ru-RU" sz="3600" dirty="0">
              <a:solidFill>
                <a:srgbClr val="000066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800" b="1" dirty="0">
                <a:solidFill>
                  <a:srgbClr val="800000"/>
                </a:solidFill>
                <a:cs typeface="Times New Roman" panose="02020603050405020304" pitchFamily="18" charset="0"/>
              </a:rPr>
              <a:t>Косвенная речь </a:t>
            </a:r>
            <a:r>
              <a:rPr lang="ru-RU" alt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– это прямая 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речь, переделанная в сложноподчиненное </a:t>
            </a:r>
            <a:r>
              <a:rPr lang="ru-RU" alt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предложение 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без </a:t>
            </a:r>
            <a:r>
              <a:rPr lang="ru-RU" alt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кавычек.</a:t>
            </a:r>
            <a:endParaRPr lang="ru-RU" altLang="ru-RU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800" dirty="0">
                <a:solidFill>
                  <a:schemeClr val="tx1"/>
                </a:solidFill>
                <a:cs typeface="Times New Roman" panose="02020603050405020304" pitchFamily="18" charset="0"/>
              </a:rPr>
              <a:t>В косвенной речи 1, 2 лица заменяются на 3 лицо.</a:t>
            </a:r>
            <a:endParaRPr lang="ru-RU" altLang="ru-RU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000" dirty="0">
                <a:solidFill>
                  <a:srgbClr val="800000"/>
                </a:solidFill>
              </a:rPr>
              <a:t>Недопустимо </a:t>
            </a:r>
            <a:r>
              <a:rPr lang="ru-RU" altLang="ru-RU" sz="3000" dirty="0">
                <a:solidFill>
                  <a:schemeClr val="tx1"/>
                </a:solidFill>
              </a:rPr>
              <a:t>использовать в придаточной части предложения </a:t>
            </a:r>
            <a:r>
              <a:rPr lang="ru-RU" altLang="ru-RU" sz="3000" dirty="0" smtClean="0">
                <a:solidFill>
                  <a:schemeClr val="tx1"/>
                </a:solidFill>
              </a:rPr>
              <a:t>с </a:t>
            </a:r>
            <a:r>
              <a:rPr lang="ru-RU" altLang="ru-RU" sz="3000" dirty="0">
                <a:solidFill>
                  <a:schemeClr val="tx1"/>
                </a:solidFill>
              </a:rPr>
              <a:t>косвенной </a:t>
            </a:r>
            <a:r>
              <a:rPr lang="ru-RU" altLang="ru-RU" sz="3000" dirty="0" smtClean="0">
                <a:solidFill>
                  <a:schemeClr val="tx1"/>
                </a:solidFill>
              </a:rPr>
              <a:t>речью </a:t>
            </a:r>
            <a:r>
              <a:rPr lang="ru-RU" altLang="ru-RU" sz="3000" dirty="0">
                <a:solidFill>
                  <a:srgbClr val="800000"/>
                </a:solidFill>
              </a:rPr>
              <a:t>местоимения «Я, МЫ, ТЫ, ВЫ».</a:t>
            </a:r>
            <a:endParaRPr lang="ru-RU" altLang="ru-RU" sz="30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ru-RU" altLang="ru-RU" dirty="0" smtClean="0">
                <a:solidFill>
                  <a:srgbClr val="000066"/>
                </a:solidFill>
              </a:rPr>
              <a:t>Ошибка: </a:t>
            </a:r>
            <a:r>
              <a:rPr lang="ru-RU" altLang="ru-RU" dirty="0" smtClean="0">
                <a:solidFill>
                  <a:schemeClr val="tx1"/>
                </a:solidFill>
              </a:rPr>
              <a:t>Дима </a:t>
            </a:r>
            <a:r>
              <a:rPr lang="ru-RU" altLang="ru-RU" dirty="0">
                <a:solidFill>
                  <a:schemeClr val="tx1"/>
                </a:solidFill>
              </a:rPr>
              <a:t>признался, что</a:t>
            </a:r>
            <a:r>
              <a:rPr lang="ru-RU" altLang="ru-RU" b="1" dirty="0">
                <a:solidFill>
                  <a:schemeClr val="tx1"/>
                </a:solidFill>
              </a:rPr>
              <a:t> </a:t>
            </a:r>
            <a:r>
              <a:rPr lang="ru-RU" altLang="ru-RU" b="1" dirty="0">
                <a:solidFill>
                  <a:srgbClr val="005024"/>
                </a:solidFill>
              </a:rPr>
              <a:t>я</a:t>
            </a:r>
            <a:r>
              <a:rPr lang="ru-RU" altLang="ru-RU" dirty="0">
                <a:solidFill>
                  <a:schemeClr val="tx1"/>
                </a:solidFill>
              </a:rPr>
              <a:t> сегодня не готов к </a:t>
            </a:r>
            <a:r>
              <a:rPr lang="ru-RU" altLang="ru-RU" dirty="0" smtClean="0">
                <a:solidFill>
                  <a:schemeClr val="tx1"/>
                </a:solidFill>
              </a:rPr>
              <a:t>уроку.</a:t>
            </a:r>
            <a:endParaRPr lang="ru-RU" alt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Правильно: </a:t>
            </a:r>
            <a:r>
              <a:rPr lang="ru-RU" altLang="ru-RU" dirty="0">
                <a:solidFill>
                  <a:schemeClr val="tx1"/>
                </a:solidFill>
              </a:rPr>
              <a:t>Дима признался, что</a:t>
            </a:r>
            <a:r>
              <a:rPr lang="ru-RU" altLang="ru-RU" b="1" dirty="0">
                <a:solidFill>
                  <a:schemeClr val="tx1"/>
                </a:solidFill>
              </a:rPr>
              <a:t> </a:t>
            </a:r>
            <a:r>
              <a:rPr lang="ru-RU" altLang="ru-RU" b="1" dirty="0" smtClean="0">
                <a:solidFill>
                  <a:srgbClr val="005024"/>
                </a:solidFill>
              </a:rPr>
              <a:t>он</a:t>
            </a:r>
            <a:r>
              <a:rPr lang="ru-RU" altLang="ru-RU" dirty="0">
                <a:solidFill>
                  <a:schemeClr val="tx1"/>
                </a:solidFill>
              </a:rPr>
              <a:t> сегодня не готов к уроку.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80920" cy="5976664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  </a:t>
            </a:r>
            <a:r>
              <a:rPr lang="ru-RU" altLang="ru-RU" i="1" dirty="0" smtClean="0">
                <a:solidFill>
                  <a:schemeClr val="tx1"/>
                </a:solidFill>
              </a:rPr>
              <a:t>1. Некрасов </a:t>
            </a:r>
            <a:r>
              <a:rPr lang="ru-RU" altLang="ru-RU" i="1" dirty="0">
                <a:solidFill>
                  <a:schemeClr val="tx1"/>
                </a:solidFill>
              </a:rPr>
              <a:t>писал, что </a:t>
            </a:r>
            <a:r>
              <a:rPr lang="ru-RU" altLang="ru-RU" i="1" dirty="0" smtClean="0">
                <a:solidFill>
                  <a:schemeClr val="tx1"/>
                </a:solidFill>
              </a:rPr>
              <a:t> </a:t>
            </a:r>
            <a:r>
              <a:rPr lang="ru-RU" altLang="ru-RU" i="1" dirty="0">
                <a:solidFill>
                  <a:schemeClr val="tx1"/>
                </a:solidFill>
              </a:rPr>
              <a:t>я лиру посвятил народу </a:t>
            </a:r>
            <a:r>
              <a:rPr lang="ru-RU" altLang="ru-RU" i="1" dirty="0" smtClean="0">
                <a:solidFill>
                  <a:schemeClr val="tx1"/>
                </a:solidFill>
              </a:rPr>
              <a:t>своему.</a:t>
            </a:r>
            <a:endParaRPr lang="ru-RU" altLang="ru-RU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  2. </a:t>
            </a:r>
            <a:r>
              <a:rPr lang="ru-RU" i="1" dirty="0">
                <a:solidFill>
                  <a:schemeClr val="tx1"/>
                </a:solidFill>
              </a:rPr>
              <a:t>Мы не только</a:t>
            </a:r>
            <a:r>
              <a:rPr lang="ru-RU" b="1" i="1" dirty="0">
                <a:solidFill>
                  <a:schemeClr val="tx1"/>
                </a:solidFill>
              </a:rPr>
              <a:t> </a:t>
            </a:r>
            <a:r>
              <a:rPr lang="ru-RU" i="1" dirty="0" smtClean="0">
                <a:solidFill>
                  <a:schemeClr val="tx1"/>
                </a:solidFill>
              </a:rPr>
              <a:t>ждали </a:t>
            </a:r>
            <a:r>
              <a:rPr lang="ru-RU" i="1" dirty="0">
                <a:solidFill>
                  <a:schemeClr val="tx1"/>
                </a:solidFill>
              </a:rPr>
              <a:t>Машу, но и </a:t>
            </a:r>
            <a:r>
              <a:rPr lang="ru-RU" i="1" dirty="0" smtClean="0">
                <a:solidFill>
                  <a:schemeClr val="tx1"/>
                </a:solidFill>
              </a:rPr>
              <a:t>Ваню.</a:t>
            </a:r>
            <a:endParaRPr lang="ru-RU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3. </a:t>
            </a:r>
            <a:r>
              <a:rPr lang="ru-RU" alt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Немного задумавшись, Витя сказал, что я приду к тебе</a:t>
            </a:r>
            <a:r>
              <a:rPr lang="ru-RU" alt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ru-RU" altLang="ru-RU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4. 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В шкафу стоят книги, на полках лежат не только газеты, но также и </a:t>
            </a: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журналы.</a:t>
            </a:r>
            <a:endParaRPr lang="ru-RU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5. </a:t>
            </a:r>
            <a:r>
              <a:rPr lang="ru-RU" i="1" dirty="0">
                <a:solidFill>
                  <a:schemeClr val="tx1"/>
                </a:solidFill>
                <a:cs typeface="Times New Roman" panose="02020603050405020304" pitchFamily="18" charset="0"/>
              </a:rPr>
              <a:t>Он надеялся опубликовать и познакомить читателей со своей повестью до начала следующего года.</a:t>
            </a:r>
            <a:endParaRPr lang="ru-RU" i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24936" cy="760634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0066"/>
                </a:solidFill>
                <a:effectLst/>
              </a:rPr>
              <a:t>9. </a:t>
            </a:r>
            <a:r>
              <a:rPr lang="ru-RU" altLang="ru-RU" sz="3400" dirty="0">
                <a:solidFill>
                  <a:srgbClr val="000066"/>
                </a:solidFill>
                <a:effectLst/>
                <a:cs typeface="Times New Roman" panose="02020603050405020304" pitchFamily="18" charset="0"/>
              </a:rPr>
              <a:t>Ошибка в употреблении </a:t>
            </a:r>
            <a:br>
              <a:rPr lang="ru-RU" altLang="ru-RU" sz="3400" dirty="0" smtClean="0">
                <a:solidFill>
                  <a:srgbClr val="000066"/>
                </a:solidFill>
                <a:effectLst/>
                <a:cs typeface="Times New Roman" panose="02020603050405020304" pitchFamily="18" charset="0"/>
              </a:rPr>
            </a:br>
            <a:r>
              <a:rPr lang="ru-RU" altLang="ru-RU" sz="3400" b="1" dirty="0" smtClean="0">
                <a:solidFill>
                  <a:srgbClr val="000066"/>
                </a:solidFill>
                <a:effectLst/>
                <a:cs typeface="Times New Roman" panose="02020603050405020304" pitchFamily="18" charset="0"/>
              </a:rPr>
              <a:t>имени </a:t>
            </a:r>
            <a:r>
              <a:rPr lang="ru-RU" altLang="ru-RU" sz="3400" b="1" dirty="0">
                <a:solidFill>
                  <a:srgbClr val="000066"/>
                </a:solidFill>
                <a:effectLst/>
                <a:cs typeface="Times New Roman" panose="02020603050405020304" pitchFamily="18" charset="0"/>
              </a:rPr>
              <a:t>числительного</a:t>
            </a:r>
            <a:br>
              <a:rPr lang="ru-RU" altLang="ru-RU" sz="3400" b="1" dirty="0">
                <a:solidFill>
                  <a:srgbClr val="000066"/>
                </a:solidFill>
                <a:cs typeface="Times New Roman" panose="02020603050405020304" pitchFamily="18" charset="0"/>
              </a:rPr>
            </a:br>
            <a:endParaRPr lang="ru-RU" sz="3400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09314"/>
            <a:ext cx="8424936" cy="521603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1. Числительные </a:t>
            </a:r>
            <a:r>
              <a:rPr lang="ru-RU" altLang="ru-RU" sz="2800" b="1" dirty="0">
                <a:solidFill>
                  <a:srgbClr val="800000"/>
                </a:solidFill>
                <a:cs typeface="Times New Roman" panose="02020603050405020304" pitchFamily="18" charset="0"/>
              </a:rPr>
              <a:t>ОБА, ОБЕ</a:t>
            </a:r>
            <a:endParaRPr lang="ru-RU" altLang="ru-RU" sz="2800" b="1" dirty="0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С </a:t>
            </a:r>
            <a:r>
              <a:rPr lang="ru-RU" altLang="ru-RU" sz="2800" i="1" dirty="0">
                <a:solidFill>
                  <a:srgbClr val="000066"/>
                </a:solidFill>
                <a:cs typeface="Times New Roman" panose="02020603050405020304" pitchFamily="18" charset="0"/>
              </a:rPr>
              <a:t>обоими</a:t>
            </a:r>
            <a:r>
              <a:rPr lang="en-US" altLang="ru-RU" sz="2800" i="1" dirty="0">
                <a:solidFill>
                  <a:srgbClr val="000066"/>
                </a:solidFill>
                <a:cs typeface="Times New Roman" panose="02020603050405020304" pitchFamily="18" charset="0"/>
              </a:rPr>
              <a:t>  </a:t>
            </a:r>
            <a:r>
              <a:rPr lang="ru-RU" altLang="ru-RU" sz="2800" i="1" dirty="0">
                <a:solidFill>
                  <a:srgbClr val="000066"/>
                </a:solidFill>
                <a:cs typeface="Times New Roman" panose="02020603050405020304" pitchFamily="18" charset="0"/>
              </a:rPr>
              <a:t>подругами мы зашли в кафе.</a:t>
            </a:r>
            <a:endParaRPr lang="ru-RU" altLang="ru-RU" sz="2800" i="1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2. </a:t>
            </a:r>
            <a:r>
              <a:rPr lang="ru-RU" altLang="ru-RU" sz="28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Собирательные</a:t>
            </a:r>
            <a:r>
              <a:rPr lang="ru-RU" alt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числительные</a:t>
            </a:r>
            <a:endParaRPr lang="ru-RU" altLang="ru-RU" sz="28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Трое книг</a:t>
            </a:r>
            <a:r>
              <a:rPr lang="en-US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лежало на полке. </a:t>
            </a:r>
            <a:endParaRPr lang="en-US" altLang="ru-RU" sz="2800" i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rgbClr val="000066"/>
                </a:solidFill>
              </a:rPr>
              <a:t> Двое подруг весело о чем-то говорили.</a:t>
            </a:r>
            <a:endParaRPr lang="ru-RU" sz="2800" i="1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sz="2800" i="1" dirty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ru-RU" sz="2800" i="1" u="sng" dirty="0" smtClean="0">
                <a:solidFill>
                  <a:srgbClr val="800000"/>
                </a:solidFill>
              </a:rPr>
              <a:t>Правильно:</a:t>
            </a:r>
            <a:r>
              <a:rPr lang="ru-RU" sz="2800" i="1" dirty="0" smtClean="0">
                <a:solidFill>
                  <a:srgbClr val="800000"/>
                </a:solidFill>
              </a:rPr>
              <a:t>  </a:t>
            </a:r>
            <a:r>
              <a:rPr lang="ru-RU" altLang="ru-RU" sz="2800" i="1" dirty="0">
                <a:solidFill>
                  <a:srgbClr val="000066"/>
                </a:solidFill>
                <a:cs typeface="Times New Roman" panose="02020603050405020304" pitchFamily="18" charset="0"/>
              </a:rPr>
              <a:t>С </a:t>
            </a:r>
            <a:r>
              <a:rPr lang="ru-RU" altLang="ru-RU" sz="2800" b="1" i="1" u="sng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обеими</a:t>
            </a:r>
            <a:r>
              <a:rPr lang="en-US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</a:t>
            </a:r>
            <a:r>
              <a:rPr lang="ru-RU" altLang="ru-RU" sz="2800" i="1" dirty="0">
                <a:solidFill>
                  <a:srgbClr val="000066"/>
                </a:solidFill>
                <a:cs typeface="Times New Roman" panose="02020603050405020304" pitchFamily="18" charset="0"/>
              </a:rPr>
              <a:t>подругами мы зашли в кафе</a:t>
            </a:r>
            <a:r>
              <a:rPr lang="ru-RU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.</a:t>
            </a:r>
            <a:endParaRPr lang="ru-RU" altLang="ru-RU" sz="2800" i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2800" i="1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                    </a:t>
            </a:r>
            <a:r>
              <a:rPr lang="ru-RU" altLang="ru-RU" sz="2800" b="1" i="1" u="sng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Три</a:t>
            </a:r>
            <a:r>
              <a:rPr lang="ru-RU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книги</a:t>
            </a:r>
            <a:r>
              <a:rPr lang="en-US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лежали </a:t>
            </a:r>
            <a:r>
              <a:rPr lang="ru-RU" altLang="ru-RU" sz="2800" i="1" dirty="0">
                <a:solidFill>
                  <a:srgbClr val="000066"/>
                </a:solidFill>
                <a:cs typeface="Times New Roman" panose="02020603050405020304" pitchFamily="18" charset="0"/>
              </a:rPr>
              <a:t>на полке.</a:t>
            </a:r>
            <a:endParaRPr lang="ru-RU" altLang="ru-RU" sz="2800" i="1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rgbClr val="800000"/>
                </a:solidFill>
              </a:rPr>
              <a:t>                        </a:t>
            </a:r>
            <a:r>
              <a:rPr lang="ru-RU" sz="2800" b="1" i="1" u="sng" dirty="0" smtClean="0">
                <a:solidFill>
                  <a:srgbClr val="000066"/>
                </a:solidFill>
              </a:rPr>
              <a:t>Две </a:t>
            </a:r>
            <a:r>
              <a:rPr lang="ru-RU" sz="2800" i="1" dirty="0" smtClean="0">
                <a:solidFill>
                  <a:srgbClr val="000066"/>
                </a:solidFill>
              </a:rPr>
              <a:t>подруги </a:t>
            </a:r>
            <a:r>
              <a:rPr lang="ru-RU" sz="2800" i="1" dirty="0">
                <a:solidFill>
                  <a:srgbClr val="000066"/>
                </a:solidFill>
              </a:rPr>
              <a:t>весело о чем-то говорили.</a:t>
            </a:r>
            <a:endParaRPr lang="ru-RU" sz="2800" i="1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sz="2800" i="1" u="sng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048666"/>
          </a:xfrm>
        </p:spPr>
        <p:txBody>
          <a:bodyPr>
            <a:noAutofit/>
          </a:bodyPr>
          <a:lstStyle/>
          <a:p>
            <a:r>
              <a:rPr lang="ru-RU" sz="3400" dirty="0" smtClean="0">
                <a:solidFill>
                  <a:srgbClr val="000066"/>
                </a:solidFill>
                <a:effectLst/>
              </a:rPr>
              <a:t>10.</a:t>
            </a:r>
            <a:r>
              <a:rPr lang="ru-RU" sz="3400" dirty="0" smtClean="0">
                <a:effectLst/>
              </a:rPr>
              <a:t> </a:t>
            </a:r>
            <a:r>
              <a:rPr lang="ru-RU" altLang="ru-RU" sz="3400" dirty="0">
                <a:solidFill>
                  <a:srgbClr val="000066"/>
                </a:solidFill>
                <a:effectLst/>
                <a:cs typeface="Times New Roman" panose="02020603050405020304" pitchFamily="18" charset="0"/>
              </a:rPr>
              <a:t>Ошибка в построении </a:t>
            </a:r>
            <a:br>
              <a:rPr lang="ru-RU" altLang="ru-RU" sz="3400" dirty="0" smtClean="0">
                <a:solidFill>
                  <a:srgbClr val="000066"/>
                </a:solidFill>
                <a:effectLst/>
                <a:cs typeface="Times New Roman" panose="02020603050405020304" pitchFamily="18" charset="0"/>
              </a:rPr>
            </a:br>
            <a:r>
              <a:rPr lang="ru-RU" altLang="ru-RU" sz="3400" b="1" dirty="0" smtClean="0">
                <a:solidFill>
                  <a:srgbClr val="000066"/>
                </a:solidFill>
                <a:effectLst/>
                <a:cs typeface="Times New Roman" panose="02020603050405020304" pitchFamily="18" charset="0"/>
              </a:rPr>
              <a:t>сложного </a:t>
            </a:r>
            <a:r>
              <a:rPr lang="ru-RU" altLang="ru-RU" sz="3400" b="1" dirty="0">
                <a:solidFill>
                  <a:srgbClr val="000066"/>
                </a:solidFill>
                <a:effectLst/>
                <a:cs typeface="Times New Roman" panose="02020603050405020304" pitchFamily="18" charset="0"/>
              </a:rPr>
              <a:t>предлож</a:t>
            </a:r>
            <a:r>
              <a:rPr lang="ru-RU" altLang="ru-RU" sz="3400" b="1" dirty="0">
                <a:solidFill>
                  <a:srgbClr val="000066"/>
                </a:solidFill>
                <a:cs typeface="Times New Roman" panose="02020603050405020304" pitchFamily="18" charset="0"/>
              </a:rPr>
              <a:t>ения</a:t>
            </a:r>
            <a:endParaRPr lang="ru-RU" sz="3400" b="1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ru-RU" sz="3000" dirty="0">
                <a:solidFill>
                  <a:schemeClr val="tx1"/>
                </a:solidFill>
                <a:cs typeface="Times New Roman" panose="02020603050405020304" pitchFamily="18" charset="0"/>
              </a:rPr>
              <a:t>1. В предложении </a:t>
            </a:r>
            <a:r>
              <a:rPr lang="ru-RU" altLang="ru-RU" sz="3000" dirty="0">
                <a:solidFill>
                  <a:srgbClr val="800000"/>
                </a:solidFill>
                <a:cs typeface="Times New Roman" panose="02020603050405020304" pitchFamily="18" charset="0"/>
              </a:rPr>
              <a:t>нельзя </a:t>
            </a:r>
            <a:r>
              <a:rPr lang="ru-RU" altLang="ru-RU" sz="3000" dirty="0">
                <a:solidFill>
                  <a:schemeClr val="tx1"/>
                </a:solidFill>
                <a:cs typeface="Times New Roman" panose="02020603050405020304" pitchFamily="18" charset="0"/>
              </a:rPr>
              <a:t>употреблять </a:t>
            </a:r>
            <a:r>
              <a:rPr lang="ru-RU" altLang="ru-RU" sz="3000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одновременно сочинительные </a:t>
            </a:r>
            <a:r>
              <a:rPr lang="ru-RU" altLang="ru-RU" sz="3000" dirty="0">
                <a:solidFill>
                  <a:srgbClr val="800000"/>
                </a:solidFill>
                <a:cs typeface="Times New Roman" panose="02020603050405020304" pitchFamily="18" charset="0"/>
              </a:rPr>
              <a:t>и подчинительные союзы</a:t>
            </a:r>
            <a:r>
              <a:rPr lang="ru-RU" altLang="ru-RU" sz="3000" dirty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endParaRPr lang="ru-RU" altLang="ru-RU" sz="3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0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 </a:t>
            </a:r>
            <a:r>
              <a:rPr lang="ru-RU" altLang="ru-RU" sz="3000" b="1" i="1" dirty="0" smtClean="0">
                <a:solidFill>
                  <a:srgbClr val="005024"/>
                </a:solidFill>
                <a:cs typeface="Times New Roman" panose="02020603050405020304" pitchFamily="18" charset="0"/>
              </a:rPr>
              <a:t>Как</a:t>
            </a:r>
            <a:r>
              <a:rPr lang="ru-RU" altLang="ru-RU" sz="30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000" i="1" dirty="0">
                <a:solidFill>
                  <a:srgbClr val="000066"/>
                </a:solidFill>
                <a:cs typeface="Times New Roman" panose="02020603050405020304" pitchFamily="18" charset="0"/>
              </a:rPr>
              <a:t>только начался урок, </a:t>
            </a:r>
            <a:r>
              <a:rPr lang="ru-RU" altLang="ru-RU" sz="3000" b="1" i="1" dirty="0">
                <a:solidFill>
                  <a:srgbClr val="005024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sz="30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000" i="1" dirty="0">
                <a:solidFill>
                  <a:srgbClr val="000066"/>
                </a:solidFill>
                <a:cs typeface="Times New Roman" panose="02020603050405020304" pitchFamily="18" charset="0"/>
              </a:rPr>
              <a:t>мы все сразу встали</a:t>
            </a:r>
            <a:r>
              <a:rPr lang="ru-RU" altLang="ru-RU" sz="30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.</a:t>
            </a:r>
            <a:endParaRPr lang="ru-RU" altLang="ru-RU" sz="3000" i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000" dirty="0">
                <a:solidFill>
                  <a:schemeClr val="tx1"/>
                </a:solidFill>
                <a:cs typeface="Times New Roman" panose="02020603050405020304" pitchFamily="18" charset="0"/>
              </a:rPr>
              <a:t>2. </a:t>
            </a:r>
            <a:r>
              <a:rPr lang="ru-RU" altLang="ru-RU" sz="3000" dirty="0">
                <a:solidFill>
                  <a:srgbClr val="800000"/>
                </a:solidFill>
                <a:cs typeface="Times New Roman" panose="02020603050405020304" pitchFamily="18" charset="0"/>
              </a:rPr>
              <a:t>Нельзя повторять близкие по значению</a:t>
            </a:r>
            <a:r>
              <a:rPr lang="ru-RU" altLang="ru-RU" sz="3000" dirty="0">
                <a:solidFill>
                  <a:schemeClr val="tx1"/>
                </a:solidFill>
                <a:cs typeface="Times New Roman" panose="02020603050405020304" pitchFamily="18" charset="0"/>
              </a:rPr>
              <a:t> союзы (</a:t>
            </a:r>
            <a:r>
              <a:rPr lang="ru-RU" altLang="ru-RU" sz="3000" dirty="0">
                <a:solidFill>
                  <a:srgbClr val="005024"/>
                </a:solidFill>
                <a:cs typeface="Times New Roman" panose="02020603050405020304" pitchFamily="18" charset="0"/>
              </a:rPr>
              <a:t>что</a:t>
            </a:r>
            <a:endParaRPr lang="ru-RU" altLang="ru-RU" sz="3000" dirty="0">
              <a:solidFill>
                <a:srgbClr val="005024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000" dirty="0">
                <a:solidFill>
                  <a:srgbClr val="005024"/>
                </a:solidFill>
                <a:cs typeface="Times New Roman" panose="02020603050405020304" pitchFamily="18" charset="0"/>
              </a:rPr>
              <a:t>насколько; однако тем не менее; что будто; что … ли</a:t>
            </a:r>
            <a:r>
              <a:rPr lang="ru-RU" altLang="ru-RU" sz="3000" dirty="0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  <a:r>
              <a:rPr lang="ru-RU" altLang="ru-RU" sz="3000" dirty="0">
                <a:solidFill>
                  <a:srgbClr val="005024"/>
                </a:solidFill>
                <a:cs typeface="Times New Roman" panose="02020603050405020304" pitchFamily="18" charset="0"/>
              </a:rPr>
              <a:t> </a:t>
            </a:r>
            <a:endParaRPr lang="ru-RU" altLang="ru-RU" sz="3000" dirty="0">
              <a:solidFill>
                <a:srgbClr val="005024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0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   Мы </a:t>
            </a:r>
            <a:r>
              <a:rPr lang="ru-RU" altLang="ru-RU" sz="3000" i="1" dirty="0">
                <a:solidFill>
                  <a:srgbClr val="000066"/>
                </a:solidFill>
                <a:cs typeface="Times New Roman" panose="02020603050405020304" pitchFamily="18" charset="0"/>
              </a:rPr>
              <a:t>знаем, что насколько Пьер волнуется при </a:t>
            </a:r>
            <a:r>
              <a:rPr lang="ru-RU" altLang="ru-RU" sz="30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виде Наташи</a:t>
            </a:r>
            <a:r>
              <a:rPr lang="ru-RU" altLang="ru-RU" sz="3000" i="1" dirty="0">
                <a:solidFill>
                  <a:srgbClr val="000066"/>
                </a:solidFill>
                <a:cs typeface="Times New Roman" panose="02020603050405020304" pitchFamily="18" charset="0"/>
              </a:rPr>
              <a:t>. </a:t>
            </a:r>
            <a:endParaRPr lang="ru-RU" altLang="ru-RU" sz="3000" i="1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sz="3000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  Мы </a:t>
            </a:r>
            <a:r>
              <a:rPr lang="ru-RU" altLang="ru-RU" sz="3000" i="1" dirty="0">
                <a:solidFill>
                  <a:srgbClr val="000066"/>
                </a:solidFill>
                <a:cs typeface="Times New Roman" panose="02020603050405020304" pitchFamily="18" charset="0"/>
              </a:rPr>
              <a:t>не услышали, что вернулся ли он или нет.</a:t>
            </a:r>
            <a:endParaRPr lang="ru-RU" altLang="ru-RU" sz="3000" i="1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352928" cy="6120680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3. </a:t>
            </a:r>
            <a:r>
              <a:rPr lang="ru-RU" altLang="ru-RU" dirty="0">
                <a:solidFill>
                  <a:srgbClr val="800000"/>
                </a:solidFill>
                <a:cs typeface="Times New Roman" panose="02020603050405020304" pitchFamily="18" charset="0"/>
              </a:rPr>
              <a:t>Неправильное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употребление </a:t>
            </a:r>
            <a:r>
              <a:rPr lang="ru-RU" altLang="ru-RU" dirty="0">
                <a:solidFill>
                  <a:srgbClr val="800000"/>
                </a:solidFill>
                <a:cs typeface="Times New Roman" panose="02020603050405020304" pitchFamily="18" charset="0"/>
              </a:rPr>
              <a:t>указательных слов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(</a:t>
            </a:r>
            <a:r>
              <a:rPr lang="ru-RU" altLang="ru-RU" u="sng" dirty="0">
                <a:solidFill>
                  <a:schemeClr val="tx1"/>
                </a:solidFill>
                <a:cs typeface="Times New Roman" panose="02020603050405020304" pitchFamily="18" charset="0"/>
              </a:rPr>
              <a:t>то, что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; </a:t>
            </a:r>
            <a:r>
              <a:rPr lang="ru-RU" altLang="ru-RU" u="sng" dirty="0">
                <a:solidFill>
                  <a:schemeClr val="tx1"/>
                </a:solidFill>
                <a:cs typeface="Times New Roman" panose="02020603050405020304" pitchFamily="18" charset="0"/>
              </a:rPr>
              <a:t>то, чтобы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; </a:t>
            </a:r>
            <a:r>
              <a:rPr lang="ru-RU" altLang="ru-RU" u="sng" dirty="0">
                <a:solidFill>
                  <a:schemeClr val="tx1"/>
                </a:solidFill>
                <a:cs typeface="Times New Roman" panose="02020603050405020304" pitchFamily="18" charset="0"/>
              </a:rPr>
              <a:t>тем, чтобы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): </a:t>
            </a:r>
            <a:endParaRPr lang="ru-RU" alt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 Отец </a:t>
            </a:r>
            <a:r>
              <a:rPr lang="ru-RU" altLang="ru-RU" i="1" dirty="0">
                <a:solidFill>
                  <a:srgbClr val="000066"/>
                </a:solidFill>
                <a:cs typeface="Times New Roman" panose="02020603050405020304" pitchFamily="18" charset="0"/>
              </a:rPr>
              <a:t>узнал то, что рейс задержится. </a:t>
            </a:r>
            <a:endParaRPr lang="ru-RU" altLang="ru-RU" i="1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 Мы </a:t>
            </a:r>
            <a:r>
              <a:rPr lang="ru-RU" altLang="ru-RU" i="1" dirty="0">
                <a:solidFill>
                  <a:srgbClr val="000066"/>
                </a:solidFill>
                <a:cs typeface="Times New Roman" panose="02020603050405020304" pitchFamily="18" charset="0"/>
              </a:rPr>
              <a:t>беспокоились за то, чтобы никто не пострадал.</a:t>
            </a:r>
            <a:endParaRPr lang="ru-RU" altLang="ru-RU" i="1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4. </a:t>
            </a:r>
            <a:r>
              <a:rPr lang="ru-RU" altLang="ru-RU" dirty="0">
                <a:solidFill>
                  <a:srgbClr val="800000"/>
                </a:solidFill>
                <a:cs typeface="Times New Roman" panose="02020603050405020304" pitchFamily="18" charset="0"/>
              </a:rPr>
              <a:t>Неверная 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конструкция </a:t>
            </a:r>
            <a:r>
              <a:rPr lang="ru-RU" altLang="ru-RU" dirty="0">
                <a:solidFill>
                  <a:srgbClr val="800000"/>
                </a:solidFill>
                <a:cs typeface="Times New Roman" panose="02020603050405020304" pitchFamily="18" charset="0"/>
              </a:rPr>
              <a:t>с придаточным определительным</a:t>
            </a:r>
            <a:r>
              <a:rPr lang="ru-RU" altLang="ru-RU" dirty="0">
                <a:solidFill>
                  <a:schemeClr val="tx1"/>
                </a:solidFill>
                <a:cs typeface="Times New Roman" panose="02020603050405020304" pitchFamily="18" charset="0"/>
              </a:rPr>
              <a:t> с союзным словом КОТОРЫЙ.</a:t>
            </a:r>
            <a:endParaRPr lang="ru-RU" altLang="ru-RU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 Я </a:t>
            </a:r>
            <a:r>
              <a:rPr lang="ru-RU" altLang="ru-RU" i="1" dirty="0">
                <a:solidFill>
                  <a:srgbClr val="000066"/>
                </a:solidFill>
                <a:cs typeface="Times New Roman" panose="02020603050405020304" pitchFamily="18" charset="0"/>
              </a:rPr>
              <a:t>долго нес учебник библиотекарю, с которым не расставался весь год.</a:t>
            </a:r>
            <a:endParaRPr lang="ru-RU" altLang="ru-RU" i="1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3851920" y="4509120"/>
            <a:ext cx="3456384" cy="432048"/>
          </a:xfrm>
          <a:prstGeom prst="curvedDownArrow">
            <a:avLst/>
          </a:prstGeom>
          <a:ln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692696"/>
            <a:ext cx="4104456" cy="5976663"/>
          </a:xfrm>
        </p:spPr>
        <p:txBody>
          <a:bodyPr>
            <a:normAutofit/>
          </a:bodyPr>
          <a:lstStyle/>
          <a:p>
            <a:pPr marL="0" lvl="0" indent="0" font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А) </a:t>
            </a:r>
            <a:r>
              <a:rPr lang="ru-RU" sz="2400" b="1" dirty="0">
                <a:solidFill>
                  <a:srgbClr val="000066"/>
                </a:solidFill>
                <a:latin typeface="Calibri" panose="020F0502020204030204" pitchFamily="34" charset="0"/>
              </a:rPr>
              <a:t>нарушение связи между подлежащим и сказуемым</a:t>
            </a:r>
            <a:br>
              <a:rPr lang="ru-RU" sz="2400" b="1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000066"/>
                </a:solidFill>
                <a:latin typeface="Calibri" panose="020F0502020204030204" pitchFamily="34" charset="0"/>
              </a:rPr>
              <a:t>Б) нарушение в построении предложения с несогласованным приложением</a:t>
            </a:r>
            <a:br>
              <a:rPr lang="ru-RU" sz="2400" b="1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000066"/>
                </a:solidFill>
                <a:latin typeface="Calibri" panose="020F0502020204030204" pitchFamily="34" charset="0"/>
              </a:rPr>
              <a:t>В) ошибка в построении предложения с однородными членами</a:t>
            </a:r>
            <a:br>
              <a:rPr lang="ru-RU" sz="2400" b="1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000066"/>
                </a:solidFill>
                <a:latin typeface="Calibri" panose="020F0502020204030204" pitchFamily="34" charset="0"/>
              </a:rPr>
              <a:t>Г) неправильное построение предложения с деепричастным оборотом</a:t>
            </a:r>
            <a:br>
              <a:rPr lang="ru-RU" sz="2400" b="1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r>
              <a:rPr lang="ru-RU" sz="2400" b="1" dirty="0">
                <a:solidFill>
                  <a:srgbClr val="000066"/>
                </a:solidFill>
                <a:latin typeface="Calibri" panose="020F0502020204030204" pitchFamily="34" charset="0"/>
              </a:rPr>
              <a:t>Д) нарушение в построении предложения с </a:t>
            </a:r>
            <a:r>
              <a:rPr lang="ru-RU" sz="2400" b="1" dirty="0">
                <a:solidFill>
                  <a:srgbClr val="000066"/>
                </a:solidFill>
              </a:rPr>
              <a:t>причастным оборотом</a:t>
            </a:r>
            <a:endParaRPr lang="ru-RU" sz="2400" b="1" dirty="0">
              <a:solidFill>
                <a:srgbClr val="000066"/>
              </a:solidFill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292102"/>
            <a:ext cx="4680520" cy="6377257"/>
          </a:xfrm>
        </p:spPr>
        <p:txBody>
          <a:bodyPr>
            <a:noAutofit/>
          </a:bodyPr>
          <a:lstStyle/>
          <a:p>
            <a:pPr marL="0" lvl="0" indent="0" fontAlgn="ctr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000066"/>
                </a:solidFill>
              </a:rPr>
              <a:t>1) Путники невольно залюбовались появившейся радугой на небе после дождя.</a:t>
            </a:r>
            <a:br>
              <a:rPr lang="ru-RU" sz="1600" b="1" dirty="0">
                <a:solidFill>
                  <a:srgbClr val="000066"/>
                </a:solidFill>
              </a:rPr>
            </a:br>
            <a:r>
              <a:rPr lang="ru-RU" sz="1600" b="1" dirty="0">
                <a:solidFill>
                  <a:srgbClr val="000066"/>
                </a:solidFill>
              </a:rPr>
              <a:t>2) Картину И.И. Шишкина «Корабельную рощу» считают одной из самых величественных по замыслу картин художника.</a:t>
            </a:r>
            <a:br>
              <a:rPr lang="ru-RU" sz="1600" b="1" dirty="0">
                <a:solidFill>
                  <a:srgbClr val="000066"/>
                </a:solidFill>
              </a:rPr>
            </a:br>
            <a:r>
              <a:rPr lang="ru-RU" sz="1600" b="1" dirty="0">
                <a:solidFill>
                  <a:srgbClr val="000066"/>
                </a:solidFill>
              </a:rPr>
              <a:t>3) Все, кто бывал в небольших городах Италии, видел каменные мосты, заросшие плющом, обветшалые старинные мраморные фасады зданий, мерцание позолоченных куполов.</a:t>
            </a:r>
            <a:br>
              <a:rPr lang="ru-RU" sz="1600" b="1" dirty="0">
                <a:solidFill>
                  <a:srgbClr val="000066"/>
                </a:solidFill>
              </a:rPr>
            </a:br>
            <a:r>
              <a:rPr lang="ru-RU" sz="1600" b="1" dirty="0">
                <a:solidFill>
                  <a:srgbClr val="000066"/>
                </a:solidFill>
              </a:rPr>
              <a:t>4) В журнале «Этнографическое обозрение» Д.Н. Ушаков не только опубликовал ряд </a:t>
            </a:r>
            <a:r>
              <a:rPr lang="ru-RU" sz="1600" b="1" dirty="0" err="1" smtClean="0">
                <a:solidFill>
                  <a:srgbClr val="000066"/>
                </a:solidFill>
              </a:rPr>
              <a:t>статеи</a:t>
            </a:r>
            <a:r>
              <a:rPr lang="ru-RU" sz="1600" b="1" dirty="0" smtClean="0">
                <a:solidFill>
                  <a:srgbClr val="000066"/>
                </a:solidFill>
              </a:rPr>
              <a:t> </a:t>
            </a:r>
            <a:r>
              <a:rPr lang="ru-RU" sz="1600" b="1" dirty="0">
                <a:solidFill>
                  <a:srgbClr val="000066"/>
                </a:solidFill>
              </a:rPr>
              <a:t>об обычаях, но и о поверьях русских крестьян.</a:t>
            </a:r>
            <a:br>
              <a:rPr lang="ru-RU" sz="1600" b="1" dirty="0">
                <a:solidFill>
                  <a:srgbClr val="000066"/>
                </a:solidFill>
              </a:rPr>
            </a:br>
            <a:r>
              <a:rPr lang="ru-RU" sz="1600" b="1" dirty="0">
                <a:solidFill>
                  <a:srgbClr val="000066"/>
                </a:solidFill>
              </a:rPr>
              <a:t>5) Научившись 40 тысяч лет назад добывать огонь, развитие человечества заметно ускорилось.</a:t>
            </a:r>
            <a:br>
              <a:rPr lang="ru-RU" sz="1600" b="1" dirty="0">
                <a:solidFill>
                  <a:srgbClr val="000066"/>
                </a:solidFill>
              </a:rPr>
            </a:br>
            <a:r>
              <a:rPr lang="ru-RU" sz="1600" b="1" dirty="0">
                <a:solidFill>
                  <a:srgbClr val="000066"/>
                </a:solidFill>
              </a:rPr>
              <a:t>6) Вопреки мнению скептиков, есть факты, подтверждающие существование внеземных цивилизаций.</a:t>
            </a:r>
            <a:br>
              <a:rPr lang="ru-RU" sz="1600" b="1" dirty="0">
                <a:solidFill>
                  <a:srgbClr val="000066"/>
                </a:solidFill>
              </a:rPr>
            </a:br>
            <a:r>
              <a:rPr lang="ru-RU" sz="1600" b="1" dirty="0">
                <a:solidFill>
                  <a:srgbClr val="000066"/>
                </a:solidFill>
              </a:rPr>
              <a:t>7) В.Г. Белинский написал около двадцати статей и рецензий, посвященных творчеству Н.В. Гоголя.</a:t>
            </a:r>
            <a:br>
              <a:rPr lang="ru-RU" sz="1600" b="1" dirty="0">
                <a:solidFill>
                  <a:srgbClr val="000066"/>
                </a:solidFill>
              </a:rPr>
            </a:br>
            <a:r>
              <a:rPr lang="ru-RU" sz="1600" b="1" dirty="0">
                <a:solidFill>
                  <a:srgbClr val="000066"/>
                </a:solidFill>
              </a:rPr>
              <a:t>8) Читая древние рукописи, можно узнать много любопытного.</a:t>
            </a:r>
            <a:br>
              <a:rPr lang="ru-RU" sz="1600" b="1" dirty="0">
                <a:solidFill>
                  <a:srgbClr val="000066"/>
                </a:solidFill>
              </a:rPr>
            </a:br>
            <a:r>
              <a:rPr lang="ru-RU" sz="1600" b="1" dirty="0">
                <a:solidFill>
                  <a:srgbClr val="000066"/>
                </a:solidFill>
              </a:rPr>
              <a:t>9) Циолковский писал, что основная цель его жизни – продвинуть человечество хоть немного вперед.</a:t>
            </a:r>
            <a:endParaRPr lang="ru-RU" sz="1600" b="1" dirty="0">
              <a:solidFill>
                <a:srgbClr val="000066"/>
              </a:solidFill>
            </a:endParaRPr>
          </a:p>
          <a:p>
            <a:endParaRPr lang="ru-RU" sz="16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2102"/>
            <a:ext cx="8712968" cy="1048666"/>
          </a:xfrm>
        </p:spPr>
        <p:txBody>
          <a:bodyPr>
            <a:normAutofit/>
          </a:bodyPr>
          <a:lstStyle/>
          <a:p>
            <a:r>
              <a:rPr lang="ru-RU" sz="4000" b="1" i="1" u="sng" dirty="0" smtClean="0">
                <a:solidFill>
                  <a:srgbClr val="000066"/>
                </a:solidFill>
              </a:rPr>
              <a:t>Виды грамматических ошибок:</a:t>
            </a:r>
            <a:endParaRPr lang="ru-RU" sz="4000" b="1" i="1" u="sng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66"/>
                </a:solidFill>
              </a:rPr>
              <a:t>1.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Неправильное употребление </a:t>
            </a:r>
            <a:r>
              <a:rPr lang="ru-RU" alt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падежной формы существительного с</a:t>
            </a:r>
            <a:r>
              <a:rPr lang="en-US" alt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предлогом</a:t>
            </a:r>
            <a:endParaRPr lang="ru-RU" altLang="ru-RU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66"/>
                </a:solidFill>
              </a:rPr>
              <a:t>2.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Ошибка в построении предложения с </a:t>
            </a:r>
            <a:r>
              <a:rPr lang="ru-RU" alt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деепричастным оборотом</a:t>
            </a:r>
            <a:endParaRPr lang="ru-RU" altLang="ru-RU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66"/>
                </a:solidFill>
              </a:rPr>
              <a:t>3.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Нарушение в построении предложения с </a:t>
            </a:r>
            <a:r>
              <a:rPr lang="ru-RU" alt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причастным оборотом</a:t>
            </a:r>
            <a:endParaRPr lang="ru-RU" altLang="ru-RU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66"/>
                </a:solidFill>
              </a:rPr>
              <a:t>4.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Нарушение в построении предложения с </a:t>
            </a:r>
            <a:r>
              <a:rPr lang="ru-RU" alt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несогласованным приложением</a:t>
            </a:r>
            <a:endParaRPr lang="ru-RU" altLang="ru-RU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66"/>
                </a:solidFill>
              </a:rPr>
              <a:t>5.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Нарушение </a:t>
            </a:r>
            <a:r>
              <a:rPr lang="ru-RU" alt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видовременной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соотнесённости </a:t>
            </a:r>
            <a:r>
              <a:rPr lang="ru-RU" altLang="ru-RU" b="1" dirty="0">
                <a:solidFill>
                  <a:srgbClr val="C00000"/>
                </a:solidFill>
                <a:cs typeface="Times New Roman" panose="02020603050405020304" pitchFamily="18" charset="0"/>
              </a:rPr>
              <a:t>глагольных форм</a:t>
            </a:r>
            <a:endParaRPr lang="ru-RU" altLang="ru-RU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760640"/>
          </a:xfrm>
        </p:spPr>
        <p:txBody>
          <a:bodyPr>
            <a:normAutofit/>
          </a:bodyPr>
          <a:lstStyle/>
          <a:p>
            <a:pPr algn="l"/>
            <a:r>
              <a:rPr lang="ru-RU" sz="3200" b="0" dirty="0" smtClean="0">
                <a:solidFill>
                  <a:srgbClr val="000066"/>
                </a:solidFill>
                <a:latin typeface="+mn-lt"/>
              </a:rPr>
              <a:t>6. </a:t>
            </a:r>
            <a:r>
              <a:rPr lang="ru-RU" altLang="ru-RU" sz="3200" b="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Нарушение </a:t>
            </a:r>
            <a:r>
              <a:rPr lang="ru-RU" altLang="ru-RU" sz="3200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связи </a:t>
            </a:r>
            <a:r>
              <a:rPr lang="ru-RU" altLang="ru-RU" sz="3200" b="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между </a:t>
            </a:r>
            <a:r>
              <a:rPr lang="ru-RU" altLang="ru-RU" sz="3200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подлежащим и </a:t>
            </a:r>
            <a:r>
              <a:rPr lang="ru-RU" altLang="ru-RU" sz="3200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сказуемым</a:t>
            </a:r>
            <a:br>
              <a:rPr lang="ru-RU" altLang="ru-RU" sz="3200" b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altLang="ru-RU" sz="3200" b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7. </a:t>
            </a:r>
            <a:r>
              <a:rPr lang="ru-RU" altLang="ru-RU" sz="3200" b="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Нарушение в построении предложения </a:t>
            </a:r>
            <a:r>
              <a:rPr lang="ru-RU" altLang="ru-RU" sz="3200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с однородными членами</a:t>
            </a:r>
            <a:br>
              <a:rPr lang="ru-RU" altLang="ru-RU" sz="3200" b="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altLang="ru-RU" sz="3200" b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8. </a:t>
            </a:r>
            <a:r>
              <a:rPr lang="ru-RU" altLang="ru-RU" sz="3200" b="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Неправильное построение предложения </a:t>
            </a:r>
            <a:r>
              <a:rPr lang="ru-RU" altLang="ru-RU" sz="3200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с косвенной </a:t>
            </a:r>
            <a:r>
              <a:rPr lang="ru-RU" altLang="ru-RU" sz="3200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речью</a:t>
            </a:r>
            <a:br>
              <a:rPr lang="ru-RU" altLang="ru-RU" sz="3200" b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altLang="ru-RU" sz="3200" b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9. </a:t>
            </a:r>
            <a:r>
              <a:rPr lang="ru-RU" altLang="ru-RU" sz="3200" b="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Ошибка в употреблении </a:t>
            </a:r>
            <a:r>
              <a:rPr lang="ru-RU" altLang="ru-RU" sz="3200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имени числительного</a:t>
            </a:r>
            <a:br>
              <a:rPr lang="ru-RU" altLang="ru-RU" sz="3200" b="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altLang="ru-RU" sz="3200" b="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10. </a:t>
            </a:r>
            <a:r>
              <a:rPr lang="ru-RU" altLang="ru-RU" sz="3200" b="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Ошибка в построении </a:t>
            </a:r>
            <a:r>
              <a:rPr lang="ru-RU" altLang="ru-RU" sz="3200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сложного предложения</a:t>
            </a:r>
            <a:endParaRPr lang="ru-RU" sz="32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568952" cy="720080"/>
          </a:xfrm>
        </p:spPr>
        <p:txBody>
          <a:bodyPr>
            <a:noAutofit/>
          </a:bodyPr>
          <a:lstStyle/>
          <a:p>
            <a:r>
              <a:rPr lang="ru-RU" altLang="ru-RU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Неправильное </a:t>
            </a:r>
            <a:r>
              <a:rPr lang="ru-RU" altLang="ru-RU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</a:t>
            </a:r>
            <a:r>
              <a:rPr lang="ru-RU" altLang="ru-RU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падежной формы  существительного с предлогом</a:t>
            </a:r>
            <a:br>
              <a:rPr lang="ru-RU" altLang="ru-RU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772816"/>
            <a:ext cx="4320480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800000"/>
                </a:solidFill>
              </a:rPr>
              <a:t>Производные предлоги</a:t>
            </a:r>
            <a:endParaRPr lang="ru-RU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66"/>
                </a:solidFill>
              </a:rPr>
              <a:t>Благодаря</a:t>
            </a:r>
            <a:endParaRPr lang="ru-RU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66"/>
                </a:solidFill>
              </a:rPr>
              <a:t>Согласно </a:t>
            </a:r>
            <a:endParaRPr lang="ru-RU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66"/>
                </a:solidFill>
              </a:rPr>
              <a:t>В</a:t>
            </a:r>
            <a:r>
              <a:rPr lang="ru-RU" dirty="0" smtClean="0">
                <a:solidFill>
                  <a:srgbClr val="000066"/>
                </a:solidFill>
              </a:rPr>
              <a:t>опреки </a:t>
            </a:r>
            <a:endParaRPr lang="ru-RU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66"/>
                </a:solidFill>
              </a:rPr>
              <a:t>Наперерез</a:t>
            </a:r>
            <a:endParaRPr lang="ru-RU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66"/>
                </a:solidFill>
              </a:rPr>
              <a:t>Наперекор</a:t>
            </a:r>
            <a:endParaRPr lang="ru-RU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66"/>
                </a:solidFill>
              </a:rPr>
              <a:t>Навстречу </a:t>
            </a:r>
            <a:endParaRPr lang="ru-RU" dirty="0" smtClean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66"/>
                </a:solidFill>
              </a:rPr>
              <a:t>Подобно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2276872"/>
            <a:ext cx="4320480" cy="38884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66"/>
                </a:solidFill>
              </a:rPr>
              <a:t>  </a:t>
            </a:r>
            <a:r>
              <a:rPr lang="ru-RU" sz="3200" dirty="0" smtClean="0">
                <a:solidFill>
                  <a:srgbClr val="800000"/>
                </a:solidFill>
              </a:rPr>
              <a:t>Сочетаются с существительными, стоящими в      Дательном падеже (кому? чему?)</a:t>
            </a:r>
            <a:endParaRPr lang="ru-RU" sz="3200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ru-RU" u="sng" dirty="0" smtClean="0">
                <a:solidFill>
                  <a:srgbClr val="000066"/>
                </a:solidFill>
              </a:rPr>
              <a:t>Благодаря</a:t>
            </a:r>
            <a:r>
              <a:rPr lang="ru-RU" dirty="0" smtClean="0">
                <a:solidFill>
                  <a:srgbClr val="000066"/>
                </a:solidFill>
              </a:rPr>
              <a:t> упорным </a:t>
            </a:r>
            <a:r>
              <a:rPr lang="ru-RU" u="sng" dirty="0" smtClean="0">
                <a:solidFill>
                  <a:srgbClr val="FF0000"/>
                </a:solidFill>
              </a:rPr>
              <a:t>тренировкам</a:t>
            </a:r>
            <a:r>
              <a:rPr lang="ru-RU" dirty="0" smtClean="0">
                <a:solidFill>
                  <a:srgbClr val="000066"/>
                </a:solidFill>
              </a:rPr>
              <a:t>, мы смогли выиграть соревнования.</a:t>
            </a:r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555776" y="2780929"/>
            <a:ext cx="523593" cy="3096344"/>
          </a:xfrm>
          <a:prstGeom prst="rightBrace">
            <a:avLst>
              <a:gd name="adj1" fmla="val 85457"/>
              <a:gd name="adj2" fmla="val 4997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856984" cy="1296144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3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3600" dirty="0" smtClean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Сочетания </a:t>
            </a:r>
            <a:r>
              <a:rPr lang="ru-RU" altLang="ru-RU" sz="360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с предлогом </a:t>
            </a:r>
            <a:r>
              <a:rPr lang="ru-RU" altLang="ru-RU" sz="3600" b="1" dirty="0">
                <a:solidFill>
                  <a:srgbClr val="800000"/>
                </a:solidFill>
                <a:latin typeface="+mn-lt"/>
                <a:cs typeface="Times New Roman" panose="02020603050405020304" pitchFamily="18" charset="0"/>
              </a:rPr>
              <a:t>ПО</a:t>
            </a:r>
            <a:r>
              <a:rPr lang="ru-RU" altLang="ru-RU" sz="360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 (в значении «после чего-либо»), требуют вопросов </a:t>
            </a:r>
            <a:r>
              <a:rPr lang="ru-RU" altLang="ru-RU" sz="3600" b="1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Предложного  падежа </a:t>
            </a:r>
            <a:r>
              <a:rPr lang="ru-RU" altLang="ru-RU" sz="360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(по ком? чем?)</a:t>
            </a:r>
            <a:br>
              <a:rPr lang="ru-RU" altLang="ru-RU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</a:b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536504"/>
          </a:xfrm>
        </p:spPr>
        <p:txBody>
          <a:bodyPr/>
          <a:lstStyle/>
          <a:p>
            <a:pPr marL="0" indent="0">
              <a:buNone/>
            </a:pPr>
            <a:endParaRPr lang="ru-RU" altLang="ru-RU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b="1" i="1" u="sng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Правильно:</a:t>
            </a:r>
            <a:endParaRPr lang="ru-RU" altLang="ru-RU" b="1" i="1" u="sng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По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приезд</a:t>
            </a:r>
            <a:r>
              <a:rPr lang="ru-RU" altLang="ru-RU" b="1" dirty="0">
                <a:solidFill>
                  <a:srgbClr val="800000"/>
                </a:solidFill>
                <a:cs typeface="Times New Roman" panose="02020603050405020304" pitchFamily="18" charset="0"/>
              </a:rPr>
              <a:t>е</a:t>
            </a:r>
            <a:endParaRPr lang="ru-RU" altLang="ru-RU" b="1" dirty="0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По окончан</a:t>
            </a:r>
            <a:r>
              <a:rPr lang="ru-RU" altLang="ru-RU" u="sng" dirty="0">
                <a:solidFill>
                  <a:srgbClr val="000066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b="1" u="sng" dirty="0">
                <a:solidFill>
                  <a:srgbClr val="800000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По завершен</a:t>
            </a:r>
            <a:r>
              <a:rPr lang="ru-RU" altLang="ru-RU" u="sng" dirty="0">
                <a:solidFill>
                  <a:srgbClr val="000066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b="1" u="sng" dirty="0">
                <a:solidFill>
                  <a:srgbClr val="800000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По прибыт</a:t>
            </a:r>
            <a:r>
              <a:rPr lang="ru-RU" altLang="ru-RU" u="sng" dirty="0">
                <a:solidFill>
                  <a:srgbClr val="000066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b="1" u="sng" dirty="0">
                <a:solidFill>
                  <a:srgbClr val="800000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По возвращен</a:t>
            </a:r>
            <a:r>
              <a:rPr lang="ru-RU" altLang="ru-RU" u="sng" dirty="0">
                <a:solidFill>
                  <a:srgbClr val="000066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b="1" u="sng" dirty="0">
                <a:solidFill>
                  <a:srgbClr val="800000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По истечен</a:t>
            </a:r>
            <a:r>
              <a:rPr lang="ru-RU" altLang="ru-RU" u="sng" dirty="0">
                <a:solidFill>
                  <a:srgbClr val="000066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b="1" u="sng" dirty="0">
                <a:solidFill>
                  <a:srgbClr val="800000"/>
                </a:solidFill>
                <a:cs typeface="Times New Roman" panose="02020603050405020304" pitchFamily="18" charset="0"/>
              </a:rPr>
              <a:t>и</a:t>
            </a:r>
            <a:endParaRPr lang="ru-RU" altLang="ru-RU" b="1" u="sng" dirty="0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30279"/>
            <a:ext cx="4320480" cy="4567074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i="1" u="sng" dirty="0" smtClean="0">
                <a:solidFill>
                  <a:srgbClr val="000066"/>
                </a:solidFill>
              </a:rPr>
              <a:t> Неправильно:</a:t>
            </a:r>
            <a:endParaRPr lang="ru-RU" b="1" i="1" u="sng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r>
              <a:rPr lang="ru-RU" altLang="ru-RU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   по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приезду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  </a:t>
            </a:r>
            <a:r>
              <a:rPr lang="ru-RU" altLang="ru-RU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по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окончанию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  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по завершению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  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по прибытию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  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по возвращению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    </a:t>
            </a:r>
            <a:r>
              <a:rPr lang="ru-RU" altLang="ru-RU" dirty="0">
                <a:solidFill>
                  <a:srgbClr val="000066"/>
                </a:solidFill>
                <a:cs typeface="Times New Roman" panose="02020603050405020304" pitchFamily="18" charset="0"/>
              </a:rPr>
              <a:t>по истечению</a:t>
            </a:r>
            <a:endParaRPr lang="ru-RU" altLang="ru-RU" dirty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i="1" u="sng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136904" cy="554461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000" i="1" dirty="0">
                <a:solidFill>
                  <a:schemeClr val="dk1"/>
                </a:solidFill>
                <a:cs typeface="Times New Roman" panose="02020603050405020304" pitchFamily="18" charset="0"/>
              </a:rPr>
              <a:t>1</a:t>
            </a:r>
            <a:r>
              <a:rPr lang="ru-RU" sz="3000" i="1" dirty="0">
                <a:solidFill>
                  <a:schemeClr val="dk1"/>
                </a:solidFill>
                <a:cs typeface="Times New Roman" panose="02020603050405020304" pitchFamily="18" charset="0"/>
              </a:rPr>
              <a:t>. Бла­го­да­ря по­вы­ше­ния уров­ня сер­ви­са в фир­мен­ных ма­га­зи­нах стало боль­ше по­ку­па­те­лей.</a:t>
            </a:r>
            <a:endParaRPr lang="en-US" sz="3000" i="1" dirty="0">
              <a:solidFill>
                <a:schemeClr val="dk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000" i="1" dirty="0">
                <a:solidFill>
                  <a:schemeClr val="dk1"/>
                </a:solidFill>
                <a:cs typeface="Times New Roman" panose="02020603050405020304" pitchFamily="18" charset="0"/>
              </a:rPr>
              <a:t>2.Зим­няя сес­сия сту­ден­тов про­хо­ди­ла со­глас­но рас­пи­са­ния</a:t>
            </a:r>
            <a:r>
              <a:rPr lang="ru-RU" sz="3000" i="1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.</a:t>
            </a:r>
            <a:endParaRPr lang="ru-RU" sz="3000" i="1" dirty="0" smtClean="0">
              <a:solidFill>
                <a:schemeClr val="dk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000" i="1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3. </a:t>
            </a:r>
            <a:r>
              <a:rPr lang="ru-RU" altLang="ru-RU" sz="3000" i="1" dirty="0">
                <a:solidFill>
                  <a:schemeClr val="tx1"/>
                </a:solidFill>
                <a:cs typeface="Times New Roman" panose="02020603050405020304" pitchFamily="18" charset="0"/>
              </a:rPr>
              <a:t>Вопреки прогнозов аналитиков, в этом году авиакомпании удалось сохранить объём перевозок</a:t>
            </a:r>
            <a:r>
              <a:rPr lang="ru-RU" altLang="ru-RU" sz="3000" i="1" dirty="0">
                <a:cs typeface="Times New Roman" panose="02020603050405020304" pitchFamily="18" charset="0"/>
              </a:rPr>
              <a:t>.</a:t>
            </a:r>
            <a:endParaRPr lang="en-US" altLang="ru-RU" sz="3000" i="1" dirty="0"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000" i="1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4. </a:t>
            </a:r>
            <a:r>
              <a:rPr lang="ru-RU" altLang="ru-RU" sz="3000" i="1" dirty="0">
                <a:solidFill>
                  <a:schemeClr val="tx1"/>
                </a:solidFill>
                <a:cs typeface="Times New Roman" panose="02020603050405020304" pitchFamily="18" charset="0"/>
              </a:rPr>
              <a:t>По приезду в город Чичиков познакомился с городскими чиновниками</a:t>
            </a:r>
            <a:r>
              <a:rPr lang="ru-RU" altLang="ru-RU" sz="3000" b="1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  <a:endParaRPr lang="ru-RU" altLang="ru-RU" sz="3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ru-RU" sz="3000" i="1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5. </a:t>
            </a:r>
            <a:r>
              <a:rPr lang="ru-RU" altLang="ru-RU" sz="3000" i="1" dirty="0">
                <a:solidFill>
                  <a:schemeClr val="tx1"/>
                </a:solidFill>
                <a:cs typeface="Times New Roman" panose="02020603050405020304" pitchFamily="18" charset="0"/>
              </a:rPr>
              <a:t>Билеты будут продаваться по прибытию поезда.</a:t>
            </a:r>
            <a:endParaRPr lang="ru-RU" altLang="ru-RU" sz="3000" i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sz="2800" i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102"/>
            <a:ext cx="8640960" cy="1048666"/>
          </a:xfrm>
        </p:spPr>
        <p:txBody>
          <a:bodyPr>
            <a:noAutofit/>
          </a:bodyPr>
          <a:lstStyle/>
          <a:p>
            <a:r>
              <a:rPr lang="ru-RU" altLang="ru-RU" sz="35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Ошибка </a:t>
            </a:r>
            <a:r>
              <a:rPr lang="ru-RU" altLang="ru-RU" sz="3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построении предложения</a:t>
            </a:r>
            <a:br>
              <a:rPr lang="en-US" altLang="ru-RU" sz="3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5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altLang="ru-RU" sz="35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деепричастным оборотом</a:t>
            </a:r>
            <a:endParaRPr lang="ru-RU" sz="3500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0066"/>
                </a:solidFill>
              </a:rPr>
              <a:t>     Деепричастие указывает </a:t>
            </a:r>
            <a:r>
              <a:rPr lang="ru-RU" sz="2800" u="sng" dirty="0" smtClean="0">
                <a:solidFill>
                  <a:srgbClr val="000066"/>
                </a:solidFill>
              </a:rPr>
              <a:t>на добавочное действие</a:t>
            </a:r>
            <a:r>
              <a:rPr lang="ru-RU" sz="2800" dirty="0" smtClean="0">
                <a:solidFill>
                  <a:srgbClr val="000066"/>
                </a:solidFill>
              </a:rPr>
              <a:t> при основном действии, выраженном глаголом.</a:t>
            </a:r>
            <a:endParaRPr lang="ru-RU" sz="2800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u="sng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u="sng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Я</a:t>
            </a:r>
            <a:r>
              <a:rPr lang="ru-RU" b="1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потерял перчатки</a:t>
            </a:r>
            <a:r>
              <a:rPr lang="ru-RU" b="1" i="1" dirty="0">
                <a:solidFill>
                  <a:srgbClr val="000066"/>
                </a:solidFill>
                <a:cs typeface="Times New Roman" panose="02020603050405020304" pitchFamily="18" charset="0"/>
              </a:rPr>
              <a:t>,</a:t>
            </a:r>
            <a:r>
              <a:rPr lang="ru-RU" b="1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гуляя </a:t>
            </a:r>
            <a:r>
              <a:rPr lang="ru-RU" b="1" i="1" dirty="0">
                <a:solidFill>
                  <a:srgbClr val="000066"/>
                </a:solidFill>
                <a:cs typeface="Times New Roman" panose="02020603050405020304" pitchFamily="18" charset="0"/>
              </a:rPr>
              <a:t>в </a:t>
            </a:r>
            <a:r>
              <a:rPr lang="ru-RU" b="1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парке.</a:t>
            </a:r>
            <a:endParaRPr lang="ru-RU" b="1" i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i="1" dirty="0" smtClean="0">
              <a:solidFill>
                <a:srgbClr val="000066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Используя    </a:t>
            </a:r>
            <a:r>
              <a:rPr lang="ru-RU" i="1" dirty="0">
                <a:solidFill>
                  <a:srgbClr val="000066"/>
                </a:solidFill>
                <a:cs typeface="Times New Roman" panose="02020603050405020304" pitchFamily="18" charset="0"/>
              </a:rPr>
              <a:t>примеры,    мной    </a:t>
            </a:r>
            <a:r>
              <a:rPr lang="ru-RU" i="1" u="sng" dirty="0">
                <a:solidFill>
                  <a:srgbClr val="000066"/>
                </a:solidFill>
                <a:cs typeface="Times New Roman" panose="02020603050405020304" pitchFamily="18" charset="0"/>
              </a:rPr>
              <a:t>овладели</a:t>
            </a:r>
            <a:r>
              <a:rPr lang="ru-RU" i="1" dirty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r>
              <a:rPr lang="ru-RU" i="1" u="sng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сомнения.</a:t>
            </a:r>
            <a:r>
              <a:rPr lang="ru-RU" i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800000"/>
                </a:solidFill>
                <a:cs typeface="Times New Roman" panose="02020603050405020304" pitchFamily="18" charset="0"/>
              </a:rPr>
              <a:t>(предложение с ошибкой)</a:t>
            </a:r>
            <a:endParaRPr lang="ru-RU" sz="2400" i="1" dirty="0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564904"/>
            <a:ext cx="885698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3200" b="1" dirty="0">
                <a:solidFill>
                  <a:srgbClr val="800000"/>
                </a:solidFill>
                <a:cs typeface="Times New Roman" panose="02020603050405020304" pitchFamily="18" charset="0"/>
              </a:rPr>
              <a:t>Глагол-сказуемое и деепричастие не должны обозначать действия разных предметов и лиц.</a:t>
            </a:r>
            <a:r>
              <a:rPr lang="ru-RU" altLang="ru-RU" sz="3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1547664" y="4509120"/>
            <a:ext cx="1080120" cy="216024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1547664" y="4221088"/>
            <a:ext cx="4176464" cy="504056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724128" y="6165304"/>
            <a:ext cx="1368152" cy="0"/>
          </a:xfrm>
          <a:prstGeom prst="line">
            <a:avLst/>
          </a:prstGeom>
          <a:ln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PRING_RESOURCE_PATHS_HASH_PRESENTER" val="a7b8b88d334047e6d8ac6579c9a8ea416e38b9b"/>
</p:tagLst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9132</Words>
  <Application>WPS Presentation</Application>
  <PresentationFormat>Экран (4:3)</PresentationFormat>
  <Paragraphs>236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4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Тема Office</vt:lpstr>
      <vt:lpstr>Готовимся к ЕГЭ по русскому языку  разбор задания 8                         Чукмаркина Елена Юрьевна                                                        учитель русского языка и литературы                                                                МАОУ «СОШ № 59» г. Чебоксары </vt:lpstr>
      <vt:lpstr>	Формулировка задания: Установите соответствие между грамматическими ошибками и предложениями, в которых они допущены: к каждой позиции первого столбца подберите соответствующую позицию из второго столбца. </vt:lpstr>
      <vt:lpstr>PowerPoint 演示文稿</vt:lpstr>
      <vt:lpstr>Виды грамматических ошибок:</vt:lpstr>
      <vt:lpstr>6. Нарушение связи между подлежащим и сказуемым 7. Нарушение в построении предложения с однородными членами 8. Неправильное построение предложения с косвенной речью 9. Ошибка в употреблении имени числительного 10. Ошибка в построении сложного предложения</vt:lpstr>
      <vt:lpstr>1. Неправильное употребление падежной формы  существительного с предлогом </vt:lpstr>
      <vt:lpstr>	Сочетания с предлогом ПО (в значении «после чего-либо»), требуют вопросов Предложного  падежа (по ком? чем?) </vt:lpstr>
      <vt:lpstr>PowerPoint 演示文稿</vt:lpstr>
      <vt:lpstr>2. Ошибка в построении предложения  с деепричастным оборотом</vt:lpstr>
      <vt:lpstr>	Деепричастный оборот не употребляется в безличном предложении:   Изучая арифметику, мне стало интересно 	 	Возможно использование деепричастного оборота в безличном предложении, где сказуемое выражено неопределенной формой глагола:  Возвращаясь домой , нужно зайти в булочную.  </vt:lpstr>
      <vt:lpstr>3. Нарушение в построении предложения  с причастным оборотом</vt:lpstr>
      <vt:lpstr>PowerPoint 演示文稿</vt:lpstr>
      <vt:lpstr>PowerPoint 演示文稿</vt:lpstr>
      <vt:lpstr>4. Нарушение в построении предложения с несогласованным приложением</vt:lpstr>
      <vt:lpstr>PowerPoint 演示文稿</vt:lpstr>
      <vt:lpstr>5. Нарушение видовременной соотнесённости глагольных форм </vt:lpstr>
      <vt:lpstr>6. Нарушение связи между подлежащим  и сказуемым  </vt:lpstr>
      <vt:lpstr>PowerPoint 演示文稿</vt:lpstr>
      <vt:lpstr>7. Нарушение в построении предложения  с однородными членами </vt:lpstr>
      <vt:lpstr>PowerPoint 演示文稿</vt:lpstr>
      <vt:lpstr>PowerPoint 演示文稿</vt:lpstr>
      <vt:lpstr>8. Неправильное построение предложения с косвенной речью</vt:lpstr>
      <vt:lpstr>PowerPoint 演示文稿</vt:lpstr>
      <vt:lpstr>9. Ошибка в употреблении  имени числительного </vt:lpstr>
      <vt:lpstr>10. Ошибка в построении  сложного предложения</vt:lpstr>
      <vt:lpstr>PowerPoint 演示文稿</vt:lpstr>
    </vt:vector>
  </TitlesOfParts>
  <Company>presentation-creation.ru</Company>
  <LinksUpToDate>false</LinksUpToDate>
  <SharedDoc>false</SharedDoc>
  <HyperlinksChanged>false</HyperlinksChanged>
  <AppVersion>14.0000</AppVersion>
  <HyperlinkBase>https://presentation-creation.ru/powerpoint-templates.html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Трехмерный белый узор</dc:title>
  <dc:creator>obstinate</dc:creator>
  <dc:description>Шаблон презентации с сайта https://presentation-creation.ru/</dc:description>
  <cp:lastModifiedBy>Луиза</cp:lastModifiedBy>
  <cp:revision>863</cp:revision>
  <dcterms:created xsi:type="dcterms:W3CDTF">2018-02-25T09:09:00Z</dcterms:created>
  <dcterms:modified xsi:type="dcterms:W3CDTF">2024-05-08T09:58:28Z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F1001C12BF5F4A8B85ED3002132724F9</vt:lpwstr>
  </property>
  <property fmtid="{D5CDD505-2E9C-101B-9397-08002B2CF9AE}" pid="3" name="KSOProductBuildVer">
    <vt:lpwstr>1049-11.2.0.11417</vt:lpwstr>
  </property>
</Properties>
</file>