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6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1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F8556E8-1B83-419E-B886-3B74303F9AB9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B6BE205-F0FB-46B8-98EC-21CFFC4629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56E8-1B83-419E-B886-3B74303F9AB9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E205-F0FB-46B8-98EC-21CFFC462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F8556E8-1B83-419E-B886-3B74303F9AB9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B6BE205-F0FB-46B8-98EC-21CFFC462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Tx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Tx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Relationship Id="rId5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video" Target="file:///D:\&#1059;&#1095;&#1080;&#1090;&#1077;&#1083;&#1100;%20&#1075;&#1086;&#1076;&#1072;%202024\&#1057;.%20&#1042;.%20&#1056;&#1072;&#1093;&#1084;&#1072;&#1085;&#1080;&#1085;&#1086;&#1074;%20%20&#1056;&#1086;&#1084;&#1072;&#1085;&#1089;%20&#1057;&#1080;&#1088;&#1077;&#1085;&#1100;%20wmv.mp4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.xml" /><Relationship Id="rId3" Type="http://schemas.openxmlformats.org/officeDocument/2006/relationships/image" Target="../media/image20.jpeg" /><Relationship Id="rId4" Type="http://schemas.openxmlformats.org/officeDocument/2006/relationships/tags" Target="../tags/tag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857232"/>
            <a:ext cx="5143536" cy="3357586"/>
          </a:xfrm>
        </p:spPr>
        <p:txBody>
          <a:bodyPr/>
          <a:lstStyle/>
          <a:p>
            <a:r>
              <a:rPr lang="ru-RU" sz="3600" smtClean="0"/>
              <a:t>Тема «Тема любви, взаимопонимания в рассказе </a:t>
            </a:r>
            <a:br>
              <a:rPr lang="ru-RU" sz="3600" smtClean="0"/>
            </a:br>
            <a:r>
              <a:rPr lang="ru-RU" sz="3600" smtClean="0"/>
              <a:t>А.И. Куприна </a:t>
            </a:r>
            <a:br>
              <a:rPr lang="ru-RU" sz="3600" smtClean="0"/>
            </a:br>
            <a:r>
              <a:rPr lang="ru-RU" sz="3600" smtClean="0"/>
              <a:t>«Кус сирени»</a:t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072074"/>
            <a:ext cx="4857784" cy="1214446"/>
          </a:xfrm>
        </p:spPr>
        <p:txBody>
          <a:bodyPr>
            <a:normAutofit fontScale="92500"/>
          </a:bodyPr>
          <a:lstStyle/>
          <a:p>
            <a:r>
              <a:rPr lang="ru-RU" smtClean="0">
                <a:solidFill>
                  <a:srgbClr val="00B0F0"/>
                </a:solidFill>
              </a:rPr>
              <a:t>Учитель русского языка и литературы МОУ СОШ №4 с.п. Исламей</a:t>
            </a:r>
            <a:endParaRPr lang="ru-RU" smtClean="0">
              <a:solidFill>
                <a:srgbClr val="00B0F0"/>
              </a:solidFill>
            </a:endParaRPr>
          </a:p>
          <a:p>
            <a:r>
              <a:rPr lang="ru-RU" err="1" smtClean="0">
                <a:solidFill>
                  <a:srgbClr val="00B0F0"/>
                </a:solidFill>
              </a:rPr>
              <a:t>Эльмесова Луиза Хасанбиевна</a:t>
            </a:r>
            <a:endParaRPr lang="ru-RU" smtClean="0">
              <a:solidFill>
                <a:srgbClr val="00B0F0"/>
              </a:solidFill>
            </a:endParaRPr>
          </a:p>
        </p:txBody>
      </p:sp>
      <p:sp>
        <p:nvSpPr>
          <p:cNvPr id="23554" name="AutoShape 2" descr="https://almadeladanza.ru/wp-content/uploads/f/1/9/f19de5a6cda36d23678358477c6427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"/>
            <a:ext cx="4172458" cy="335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3557" name="Picture 5" descr="https://ism-print.ru/wp-content/uploads/2021/10/2f14hpsi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357562"/>
            <a:ext cx="4143372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/>
              <a:t>Словарная работа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i="1" u="sng" smtClean="0">
                <a:solidFill>
                  <a:schemeClr val="accent1">
                    <a:lumMod val="75000"/>
                  </a:schemeClr>
                </a:solidFill>
              </a:rPr>
              <a:t>Портсигар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480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smtClean="0">
                <a:solidFill>
                  <a:schemeClr val="accent1">
                    <a:lumMod val="75000"/>
                  </a:schemeClr>
                </a:solidFill>
              </a:rPr>
              <a:t>карманная плоская коробка для папирос, сигарет.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/>
              <a:t>Словарная работа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i="1" u="sng" smtClean="0">
                <a:solidFill>
                  <a:schemeClr val="accent1">
                    <a:lumMod val="75000"/>
                  </a:schemeClr>
                </a:solidFill>
              </a:rPr>
              <a:t>Ридикюль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480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smtClean="0">
                <a:solidFill>
                  <a:schemeClr val="accent1">
                    <a:lumMod val="75000"/>
                  </a:schemeClr>
                </a:solidFill>
              </a:rPr>
              <a:t> ручная женская сумочка (уст.)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4" name="Picture 6" descr="https://rostok.info/wp-content/uploads/2018/12/s1200-1-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215315">
            <a:off x="4767246" y="6665"/>
            <a:ext cx="4313135" cy="3136445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20224064">
            <a:off x="33352" y="890954"/>
            <a:ext cx="3663959" cy="27479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7652" name="Picture 4" descr="https://vsegda-pomnim.com/uploads/posts/2022-04/1650637215_32-vsegda-pomnim-com-p-tsvetenie-sireni-foto-3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149895">
            <a:off x="2246764" y="2750301"/>
            <a:ext cx="5639458" cy="3759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smtClean="0"/>
              <a:t>куст СИРЕНИ</a:t>
            </a:r>
            <a:endParaRPr lang="ru-RU" sz="7200"/>
          </a:p>
        </p:txBody>
      </p:sp>
      <p:pic>
        <p:nvPicPr>
          <p:cNvPr id="27656" name="Picture 8" descr="https://www.inpearls.ru/img/pearls/1746796-712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4572008"/>
            <a:ext cx="3848362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21006320">
            <a:off x="278340" y="3098613"/>
            <a:ext cx="4785539" cy="3653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2773" name="Picture 5" descr="https://gas-kvas.com/uploads/posts/2023-01/1674434426_gas-kvas-com-p-planom-mestnosti-nazivayut-eskiz-risunok-g-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126939">
            <a:off x="2691563" y="318853"/>
            <a:ext cx="5202243" cy="3379728"/>
          </a:xfrm>
          <a:prstGeom prst="rect">
            <a:avLst/>
          </a:prstGeom>
          <a:noFill/>
        </p:spPr>
      </p:pic>
      <p:pic>
        <p:nvPicPr>
          <p:cNvPr id="32771" name="Picture 3" descr="https://bumper-stickers.ru/38394-thickbox_default/klyaks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57818" y="2143116"/>
            <a:ext cx="714380" cy="714380"/>
          </a:xfrm>
          <a:prstGeom prst="rect">
            <a:avLst/>
          </a:prstGeom>
          <a:noFill/>
        </p:spPr>
      </p:pic>
      <p:pic>
        <p:nvPicPr>
          <p:cNvPr id="32775" name="Picture 7" descr="https://s00.yaplakal.com/pics/pics_original/6/7/0/1438907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0340448">
            <a:off x="-2907" y="521462"/>
            <a:ext cx="3317661" cy="2193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1"/>
            <a:ext cx="4714875" cy="32861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1747" name="Picture 3" descr="https://u.9111s.ru/uploads/202007/20/9b74c101e57b7a2ab4115d38027c44a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0"/>
            <a:ext cx="4500562" cy="3703622"/>
          </a:xfrm>
          <a:prstGeom prst="rect">
            <a:avLst/>
          </a:prstGeom>
          <a:noFill/>
        </p:spPr>
      </p:pic>
      <p:pic>
        <p:nvPicPr>
          <p:cNvPr id="31749" name="Picture 5" descr="https://i.pinimg.com/originals/5c/98/37/5c98374dc943f41bd4acd31b03b678d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86124"/>
            <a:ext cx="4286248" cy="3571876"/>
          </a:xfrm>
          <a:prstGeom prst="rect">
            <a:avLst/>
          </a:prstGeom>
          <a:noFill/>
        </p:spPr>
      </p:pic>
      <p:pic>
        <p:nvPicPr>
          <p:cNvPr id="31751" name="Picture 7" descr="https://dubabah.club/uploads/posts/2023-01/thumbs/1674893840_dubabah-club-p-kusti-sireni-zimoi-tsveti-pinterest-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3438" y="3714752"/>
            <a:ext cx="3714776" cy="3143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428604"/>
            <a:ext cx="5298685" cy="59896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23" name="Picture 3" descr="https://webpulse.imgsmail.ru/imgpreview?mb=webpulse&amp;key=pulse_cabinet-image-f01b2f73-b3a6-4be4-93d0-e61c49106bab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14703">
            <a:off x="4877483" y="1094919"/>
            <a:ext cx="420048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3000" smtClean="0">
                <a:solidFill>
                  <a:schemeClr val="accent1">
                    <a:lumMod val="75000"/>
                  </a:schemeClr>
                </a:solidFill>
              </a:rPr>
              <a:t>«Двоим лучше, нежели одному;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3000" smtClean="0">
                <a:solidFill>
                  <a:schemeClr val="accent1">
                    <a:lumMod val="75000"/>
                  </a:schemeClr>
                </a:solidFill>
              </a:rPr>
              <a:t>потому что у них есть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3000" b="1" smtClean="0">
                <a:solidFill>
                  <a:schemeClr val="accent1">
                    <a:lumMod val="75000"/>
                  </a:schemeClr>
                </a:solidFill>
              </a:rPr>
              <a:t>доброе вознаграждение в труде их</a:t>
            </a:r>
            <a:r>
              <a:rPr lang="ru-RU" sz="300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3000" smtClean="0">
                <a:solidFill>
                  <a:schemeClr val="accent1">
                    <a:lumMod val="75000"/>
                  </a:schemeClr>
                </a:solidFill>
              </a:rPr>
              <a:t>		Ибо, если упадёт один, то другой поднимет его. Но горе одному, когда упадёт, а другого нет, который поднял бы его»</a:t>
            </a:r>
          </a:p>
          <a:p>
            <a:pPr algn="r">
              <a:lnSpc>
                <a:spcPct val="200000"/>
              </a:lnSpc>
              <a:buNone/>
            </a:pPr>
            <a:r>
              <a:rPr lang="ru-RU" sz="3000" b="1" i="1" u="sng" smtClean="0"/>
              <a:t>СОЛОМОН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52" y="116632"/>
            <a:ext cx="7239000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smtClean="0"/>
              <a:t>РЕЛАКСАЦИЯ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475008"/>
          </a:xfrm>
        </p:spPr>
        <p:txBody>
          <a:bodyPr/>
          <a:lstStyle/>
          <a:p>
            <a:pPr algn="ctr"/>
            <a:r>
              <a:rPr lang="ru-RU" b="1" i="1"/>
              <a:t>Р</a:t>
            </a:r>
            <a:r>
              <a:rPr lang="ru-RU" b="1" i="1" smtClean="0"/>
              <a:t>оманс С.В. Рахманинова «Сирень»</a:t>
            </a:r>
            <a:endParaRPr lang="ru-RU" smtClean="0"/>
          </a:p>
          <a:p>
            <a:endParaRPr lang="ru-RU"/>
          </a:p>
        </p:txBody>
      </p:sp>
      <p:pic>
        <p:nvPicPr>
          <p:cNvPr id="5" name="С. В. Рахманинов  Романс Сирень wmv.mp4">
            <a:hlinkClick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>
            <a:off x="476221" y="1553765"/>
            <a:ext cx="7381927" cy="5268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85728"/>
            <a:ext cx="8043890" cy="1928826"/>
          </a:xfrm>
        </p:spPr>
        <p:txBody>
          <a:bodyPr>
            <a:normAutofit fontScale="90000"/>
          </a:bodyPr>
          <a:lstStyle/>
          <a:p>
            <a:br>
              <a:rPr lang="ru-RU" sz="6000" smtClean="0"/>
            </a:br>
            <a:br>
              <a:rPr lang="ru-RU" sz="6000" smtClean="0"/>
            </a:br>
            <a:br>
              <a:rPr lang="ru-RU" sz="6000" smtClean="0"/>
            </a:br>
            <a:r>
              <a:rPr lang="ru-RU" sz="6000" smtClean="0"/>
              <a:t>Домашнее задание.</a:t>
            </a:r>
            <a:br>
              <a:rPr lang="ru-RU" sz="4000" smtClean="0"/>
            </a:b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smtClean="0"/>
              <a:t>	</a:t>
            </a:r>
            <a:r>
              <a:rPr lang="ru-RU" sz="6600" b="1" u="sng" smtClean="0">
                <a:solidFill>
                  <a:schemeClr val="accent1">
                    <a:lumMod val="75000"/>
                  </a:schemeClr>
                </a:solidFill>
              </a:rPr>
              <a:t>Мини-сочинение </a:t>
            </a:r>
          </a:p>
          <a:p>
            <a:pPr algn="ctr">
              <a:buNone/>
            </a:pPr>
            <a:endParaRPr lang="ru-RU" sz="660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600" i="1" smtClean="0">
                <a:solidFill>
                  <a:schemeClr val="accent1">
                    <a:lumMod val="75000"/>
                  </a:schemeClr>
                </a:solidFill>
              </a:rPr>
              <a:t>Счастлива ли Вера Алмазова? </a:t>
            </a:r>
            <a:endParaRPr lang="ru-RU" sz="6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8143900" cy="63579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2390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smtClean="0"/>
              <a:t>Любовь — это бесценный дар. Это единственная вещь, которую мы можем подарить, и все же она у тебя остаётся. Л.Н. Толстой. </a:t>
            </a:r>
            <a:endParaRPr lang="ru-RU" sz="32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571744"/>
            <a:ext cx="8143900" cy="42862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smtClean="0"/>
              <a:t>СЕМЬЯ</a:t>
            </a:r>
            <a:endParaRPr lang="ru-RU" sz="9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… - это, где тебя любят</a:t>
            </a:r>
          </a:p>
          <a:p>
            <a:pPr lvl="0"/>
            <a:r>
              <a:rPr lang="ru-RU" smtClean="0"/>
              <a:t>… - это души огонёк</a:t>
            </a:r>
          </a:p>
          <a:p>
            <a:pPr lvl="0"/>
            <a:r>
              <a:rPr lang="ru-RU" smtClean="0"/>
              <a:t>… - это близкие люди</a:t>
            </a:r>
          </a:p>
          <a:p>
            <a:pPr lvl="0"/>
            <a:r>
              <a:rPr lang="ru-RU" smtClean="0"/>
              <a:t>… - это наша реальная обитель, где мы можем быть именно теми, кто мы есть</a:t>
            </a:r>
          </a:p>
          <a:p>
            <a:pPr lvl="0"/>
            <a:r>
              <a:rPr lang="ru-RU" smtClean="0"/>
              <a:t>… - это самое ценное, что есть у нас</a:t>
            </a:r>
          </a:p>
          <a:p>
            <a:pPr lvl="0"/>
            <a:r>
              <a:rPr lang="ru-RU" smtClean="0"/>
              <a:t>… - это совместные праздники, походы,      беседы за кружкой чая.</a:t>
            </a:r>
          </a:p>
          <a:p>
            <a:pPr lvl="0"/>
            <a:r>
              <a:rPr lang="ru-RU" smtClean="0"/>
              <a:t>… - это место, где тебя не обманут, где тебе спокойно и хорошо, где мы отдыхаем душой.</a:t>
            </a:r>
          </a:p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39000" cy="6098570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mtClean="0"/>
              <a:t>		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«Двоим лучше, нежели одному; потому что у них есть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доброе вознаграждение в труде их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		Ибо, если упадёт один, то другой поднимет его. Но горе одному, когда упадёт, а другого нет, который поднял бы его»</a:t>
            </a:r>
          </a:p>
          <a:p>
            <a:pPr algn="r">
              <a:lnSpc>
                <a:spcPct val="200000"/>
              </a:lnSpc>
              <a:buNone/>
            </a:pPr>
            <a:r>
              <a:rPr lang="ru-RU" b="1" i="1" u="sng" smtClean="0"/>
              <a:t>СОЛОМОН</a:t>
            </a:r>
            <a:endParaRPr lang="ru-RU" b="1" i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143900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smtClean="0"/>
              <a:t>		</a:t>
            </a:r>
            <a:r>
              <a:rPr lang="ru-RU" sz="3200" b="1" smtClean="0"/>
              <a:t>Цели:</a:t>
            </a:r>
            <a:r>
              <a:rPr lang="ru-RU" sz="3200" smtClean="0"/>
              <a:t>  </a:t>
            </a:r>
          </a:p>
          <a:p>
            <a:pPr>
              <a:buFont typeface="Wingdings" pitchFamily="2" charset="2"/>
              <a:buChar char="Ø"/>
            </a:pPr>
            <a:r>
              <a:rPr lang="ru-RU" sz="3200" smtClean="0"/>
              <a:t>выявить позицию автора в изображении любви; </a:t>
            </a:r>
          </a:p>
          <a:p>
            <a:pPr>
              <a:buFont typeface="Wingdings" pitchFamily="2" charset="2"/>
              <a:buChar char="Ø"/>
            </a:pPr>
            <a:r>
              <a:rPr lang="ru-RU" sz="3200" smtClean="0"/>
              <a:t>определить, в чем ценность жизни, какие качества характера помогают героям пройти вместе сложности и сохранить любовь; </a:t>
            </a:r>
          </a:p>
          <a:p>
            <a:pPr>
              <a:buFont typeface="Wingdings" pitchFamily="2" charset="2"/>
              <a:buChar char="Ø"/>
            </a:pPr>
            <a:r>
              <a:rPr lang="ru-RU" sz="3200" smtClean="0"/>
              <a:t>показать роль зеркальной композиции для раскрытия идеи произведения А.И. Куприна «Куст сирени»; </a:t>
            </a:r>
          </a:p>
          <a:p>
            <a:pPr>
              <a:buFont typeface="Wingdings" pitchFamily="2" charset="2"/>
              <a:buChar char="Ø"/>
            </a:pPr>
            <a:r>
              <a:rPr lang="ru-RU" sz="3200" smtClean="0"/>
              <a:t>развить навыки грамотной устной речи, творческие способности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3200" smtClean="0"/>
              <a:t> воспитать активную жизненную позицию.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smtClean="0"/>
              <a:t>Словарная работа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u="sng" smtClean="0">
                <a:solidFill>
                  <a:schemeClr val="accent1">
                    <a:lumMod val="75000"/>
                  </a:schemeClr>
                </a:solidFill>
              </a:rPr>
              <a:t>Педант </a:t>
            </a:r>
          </a:p>
          <a:p>
            <a:pPr algn="ctr">
              <a:buNone/>
            </a:pP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 человек, излишне строгий в выполнении всех формальных требований </a:t>
            </a:r>
          </a:p>
          <a:p>
            <a:pPr algn="ctr">
              <a:buNone/>
            </a:pP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(в науке, в жизни).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/>
              <a:t>Словарная работа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i="1" u="sng" smtClean="0">
                <a:solidFill>
                  <a:schemeClr val="accent1">
                    <a:lumMod val="75000"/>
                  </a:schemeClr>
                </a:solidFill>
              </a:rPr>
              <a:t>Поручик</a:t>
            </a:r>
            <a:r>
              <a:rPr lang="ru-RU" i="1" u="sng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офицерский чин рангом выше подпоручика и ниже штабс-капитана, </a:t>
            </a:r>
          </a:p>
          <a:p>
            <a:pPr algn="ctr">
              <a:buNone/>
            </a:pP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а также лицо, </a:t>
            </a:r>
          </a:p>
          <a:p>
            <a:pPr algn="ctr">
              <a:buNone/>
            </a:pPr>
            <a:r>
              <a:rPr lang="ru-RU" sz="4400" smtClean="0">
                <a:solidFill>
                  <a:schemeClr val="accent1">
                    <a:lumMod val="75000"/>
                  </a:schemeClr>
                </a:solidFill>
              </a:rPr>
              <a:t>имеющее этот чин.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/>
              <a:t>Словарная работа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i="1" u="sng" smtClean="0">
                <a:solidFill>
                  <a:schemeClr val="accent1">
                    <a:lumMod val="75000"/>
                  </a:schemeClr>
                </a:solidFill>
              </a:rPr>
              <a:t>Ломбард </a:t>
            </a:r>
          </a:p>
          <a:p>
            <a:pPr algn="ctr">
              <a:buNone/>
            </a:pPr>
            <a:r>
              <a:rPr lang="ru-RU" sz="48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4800" smtClean="0">
                <a:solidFill>
                  <a:schemeClr val="accent1">
                    <a:lumMod val="75000"/>
                  </a:schemeClr>
                </a:solidFill>
              </a:rPr>
              <a:t>учреждение для выдачи денег в залог имущества.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smtClean="0"/>
              <a:t>Словарная работа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/>
          <a:lstStyle/>
          <a:p>
            <a:pPr algn="ctr">
              <a:buNone/>
            </a:pPr>
            <a:r>
              <a:rPr lang="ru-RU" sz="5400" b="1" i="1" u="sng" smtClean="0">
                <a:solidFill>
                  <a:schemeClr val="accent1">
                    <a:lumMod val="75000"/>
                  </a:schemeClr>
                </a:solidFill>
              </a:rPr>
              <a:t>Солитер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smtClean="0">
                <a:solidFill>
                  <a:schemeClr val="accent1">
                    <a:lumMod val="75000"/>
                  </a:schemeClr>
                </a:solidFill>
              </a:rPr>
              <a:t>крупный брильянт, вправленный в брошь или перстень.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"/>
</p:tagLst>
</file>

<file path=ppt/tags/tag2.xml><?xml version="1.0" encoding="utf-8"?>
<p:tagLst xmlns:p="http://schemas.openxmlformats.org/presentationml/2006/main">
  <p:tag name="AS_UNIQUEID" val="2"/>
</p:tagLst>
</file>

<file path=ppt/tags/tag3.xml><?xml version="1.0" encoding="utf-8"?>
<p:tagLst xmlns:p="http://schemas.openxmlformats.org/presentationml/2006/main">
  <p:tag name="AS_UNIQUEID" val="3"/>
</p:tagLst>
</file>

<file path=ppt/tags/tag4.xml><?xml version="1.0" encoding="utf-8"?>
<p:tagLst xmlns:p="http://schemas.openxmlformats.org/presentationml/2006/main">
  <p:tag name="AS_UNIQUEID" val="4"/>
</p:tagLst>
</file>

<file path=ppt/tags/tag5.xml><?xml version="1.0" encoding="utf-8"?>
<p:tagLst xmlns:p="http://schemas.openxmlformats.org/presentationml/2006/main">
  <p:tag name="AS_UNIQUEID" val="5"/>
</p:tagLst>
</file>

<file path=ppt/tags/tag6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Arial"/>
        <a:cs typeface="Arial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Arial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Opulent</Template>
  <Company>Reanimator Extreme Edition</Company>
  <PresentationFormat>On-screen Show (4:3)</PresentationFormat>
  <Paragraphs>55</Paragraphs>
  <Slides>19</Slides>
  <Notes>0</Notes>
  <TotalTime>115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Trebuchet MS</vt:lpstr>
      <vt:lpstr>Wingdings 2</vt:lpstr>
      <vt:lpstr>Wingdings</vt:lpstr>
      <vt:lpstr>Изящная</vt:lpstr>
      <vt:lpstr>Тема «Тема любви, взаимопонимания в рассказе А.И. Куприна «Кус сирени»</vt:lpstr>
      <vt:lpstr>Любовь — это бесценный дар. Это единственная вещь, которую мы можем подарить, и все же она у тебя остаётся. Л.Н. Толстой. </vt:lpstr>
      <vt:lpstr>СЕМЬЯ</vt:lpstr>
      <vt:lpstr>PowerPoint Presentation</vt:lpstr>
      <vt:lpstr>PowerPoint Presentation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куст СИРЕНИ</vt:lpstr>
      <vt:lpstr>PowerPoint Presentation</vt:lpstr>
      <vt:lpstr>PowerPoint Presentation</vt:lpstr>
      <vt:lpstr>PowerPoint Presentation</vt:lpstr>
      <vt:lpstr>PowerPoint Presentation</vt:lpstr>
      <vt:lpstr>РЕЛАКСАЦИЯ</vt:lpstr>
      <vt:lpstr>Домашнее задание.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Тема «Тема любви, взаимопонимания в рассказе  А.И. Куприна  «Кус сирени»</dc:title>
  <dc:creator>samsung</dc:creator>
  <cp:lastModifiedBy>Пользователь Windows</cp:lastModifiedBy>
  <cp:revision>17</cp:revision>
  <dcterms:created xsi:type="dcterms:W3CDTF">2024-03-09T16:19:27Z</dcterms:created>
  <dcterms:modified xsi:type="dcterms:W3CDTF">2024-11-01T12:43:43Z</dcterms:modified>
</cp:coreProperties>
</file>