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16"/>
  </p:notesMasterIdLst>
  <p:sldIdLst>
    <p:sldId id="256" r:id="rId3"/>
    <p:sldId id="265" r:id="rId4"/>
    <p:sldId id="258" r:id="rId5"/>
    <p:sldId id="259" r:id="rId6"/>
    <p:sldId id="271" r:id="rId7"/>
    <p:sldId id="261" r:id="rId8"/>
    <p:sldId id="262" r:id="rId9"/>
    <p:sldId id="263" r:id="rId10"/>
    <p:sldId id="264"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BD5B"/>
    <a:srgbClr val="8B7445"/>
    <a:srgbClr val="772C03"/>
    <a:srgbClr val="F7F5F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577" autoAdjust="0"/>
    <p:restoredTop sz="94634" autoAdjust="0"/>
  </p:normalViewPr>
  <p:slideViewPr>
    <p:cSldViewPr>
      <p:cViewPr varScale="1">
        <p:scale>
          <a:sx n="73" d="100"/>
          <a:sy n="73" d="100"/>
        </p:scale>
        <p:origin x="-133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65"/>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2E093-1546-46CA-893E-122900C2F9B7}" type="datetimeFigureOut">
              <a:rPr lang="ru-RU" smtClean="0"/>
              <a:pPr/>
              <a:t>01.11.2024</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1FFBB8-7D26-40CA-8C47-B497FECE8D09}" type="slidenum">
              <a:rPr lang="ru-RU" smtClean="0"/>
              <a:pPr/>
              <a:t>‹#›</a:t>
            </a:fld>
            <a:endParaRPr lang="ru-RU"/>
          </a:p>
        </p:txBody>
      </p:sp>
    </p:spTree>
    <p:extLst>
      <p:ext uri="{BB962C8B-B14F-4D97-AF65-F5344CB8AC3E}">
        <p14:creationId xmlns:p14="http://schemas.microsoft.com/office/powerpoint/2010/main" xmlns="" val="1175650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8" name="Group 17"/>
          <p:cNvGrpSpPr/>
          <p:nvPr/>
        </p:nvGrpSpPr>
        <p:grpSpPr>
          <a:xfrm>
            <a:off x="0" y="0"/>
            <a:ext cx="9144677" cy="6858000"/>
            <a:chOff x="0" y="0"/>
            <a:chExt cx="9144677" cy="6858000"/>
          </a:xfrm>
        </p:grpSpPr>
        <p:pic>
          <p:nvPicPr>
            <p:cNvPr id="8" name="Picture 7" descr="SD-PanelTitle-R1.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11" name="Rectangle 10"/>
            <p:cNvSpPr/>
            <p:nvPr/>
          </p:nvSpPr>
          <p:spPr>
            <a:xfrm>
              <a:off x="1515532" y="1520422"/>
              <a:ext cx="6112935" cy="3818468"/>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2" name="Picture 11" descr="HDRibbonTitle-UniformTrim.png"/>
            <p:cNvPicPr>
              <a:picLocks noChangeAspect="1"/>
            </p:cNvPicPr>
            <p:nvPr/>
          </p:nvPicPr>
          <p:blipFill rotWithShape="1">
            <a:blip r:embed="rId3">
              <a:extLst>
                <a:ext uri="{28A0092B-C50C-407E-A947-70E740481C1C}">
                  <a14:useLocalDpi xmlns:a14="http://schemas.microsoft.com/office/drawing/2010/main" xmlns="" val="0"/>
                </a:ext>
              </a:extLst>
            </a:blip>
            <a:srcRect l="-2" r="47959"/>
            <a:stretch/>
          </p:blipFill>
          <p:spPr>
            <a:xfrm>
              <a:off x="0" y="3128434"/>
              <a:ext cx="1664208" cy="612648"/>
            </a:xfrm>
            <a:prstGeom prst="rect">
              <a:avLst/>
            </a:prstGeom>
          </p:spPr>
        </p:pic>
        <p:pic>
          <p:nvPicPr>
            <p:cNvPr id="13" name="Picture 12" descr="HDRibbonTitle-UniformTrim.png"/>
            <p:cNvPicPr>
              <a:picLocks noChangeAspect="1"/>
            </p:cNvPicPr>
            <p:nvPr/>
          </p:nvPicPr>
          <p:blipFill rotWithShape="1">
            <a:blip r:embed="rId3">
              <a:extLst>
                <a:ext uri="{28A0092B-C50C-407E-A947-70E740481C1C}">
                  <a14:useLocalDpi xmlns:a14="http://schemas.microsoft.com/office/drawing/2010/main" xmlns="" val="0"/>
                </a:ext>
              </a:extLst>
            </a:blip>
            <a:srcRect l="-2" r="47959"/>
            <a:stretch/>
          </p:blipFill>
          <p:spPr>
            <a:xfrm>
              <a:off x="7480469" y="3128434"/>
              <a:ext cx="1664208" cy="612648"/>
            </a:xfrm>
            <a:prstGeom prst="rect">
              <a:avLst/>
            </a:prstGeom>
          </p:spPr>
        </p:pic>
      </p:grpSp>
      <p:sp>
        <p:nvSpPr>
          <p:cNvPr id="2" name="Title 1"/>
          <p:cNvSpPr>
            <a:spLocks noGrp="1"/>
          </p:cNvSpPr>
          <p:nvPr>
            <p:ph type="ctrTitle"/>
          </p:nvPr>
        </p:nvSpPr>
        <p:spPr>
          <a:xfrm>
            <a:off x="1921934" y="1811863"/>
            <a:ext cx="5308866" cy="1515533"/>
          </a:xfrm>
        </p:spPr>
        <p:txBody>
          <a:bodyPr anchor="b">
            <a:noAutofit/>
          </a:bodyPr>
          <a:lstStyle>
            <a:lvl1pPr algn="ctr">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921934" y="3598327"/>
            <a:ext cx="5308866" cy="1377651"/>
          </a:xfrm>
        </p:spPr>
        <p:txBody>
          <a:bodyPr anchor="t">
            <a:normAutofit/>
          </a:bodyPr>
          <a:lstStyle>
            <a:lvl1pPr marL="0" indent="0" algn="ctr">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6065417" y="5054602"/>
            <a:ext cx="673276" cy="279400"/>
          </a:xfrm>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a:xfrm>
            <a:off x="1921934" y="5054602"/>
            <a:ext cx="4064860" cy="279400"/>
          </a:xfrm>
        </p:spPr>
        <p:txBody>
          <a:bodyPr/>
          <a:lstStyle/>
          <a:p>
            <a:endParaRPr lang="ru-RU"/>
          </a:p>
        </p:txBody>
      </p:sp>
      <p:sp>
        <p:nvSpPr>
          <p:cNvPr id="6" name="Slide Number Placeholder 5"/>
          <p:cNvSpPr>
            <a:spLocks noGrp="1"/>
          </p:cNvSpPr>
          <p:nvPr>
            <p:ph type="sldNum" sz="quarter" idx="12"/>
          </p:nvPr>
        </p:nvSpPr>
        <p:spPr>
          <a:xfrm>
            <a:off x="6817317" y="5054602"/>
            <a:ext cx="413483" cy="279400"/>
          </a:xfrm>
        </p:spPr>
        <p:txBody>
          <a:bodyPr/>
          <a:lstStyle/>
          <a:p>
            <a:fld id="{52A12ABC-1F85-4E8D-AC88-7C280DD4F0B8}" type="slidenum">
              <a:rPr lang="ru-RU" smtClean="0"/>
              <a:pPr/>
              <a:t>‹#›</a:t>
            </a:fld>
            <a:endParaRPr lang="ru-RU"/>
          </a:p>
        </p:txBody>
      </p:sp>
      <p:cxnSp>
        <p:nvCxnSpPr>
          <p:cNvPr id="15" name="Straight Connector 14"/>
          <p:cNvCxnSpPr/>
          <p:nvPr/>
        </p:nvCxnSpPr>
        <p:spPr>
          <a:xfrm>
            <a:off x="2019825" y="3471329"/>
            <a:ext cx="511308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522384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6" y="4815415"/>
            <a:ext cx="6798734" cy="566738"/>
          </a:xfrm>
        </p:spPr>
        <p:txBody>
          <a:bodyPr anchor="b">
            <a:normAutofit/>
          </a:bodyPr>
          <a:lstStyle>
            <a:lvl1pPr algn="ctr">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026260" y="1032933"/>
            <a:ext cx="7091482" cy="3361269"/>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6" y="5382153"/>
            <a:ext cx="6798734" cy="493712"/>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305689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76866" y="906873"/>
            <a:ext cx="6798734" cy="3097860"/>
          </a:xfrm>
        </p:spPr>
        <p:txBody>
          <a:bodyPr anchor="ctr">
            <a:normAutofit/>
          </a:bodyPr>
          <a:lstStyle>
            <a:lvl1pPr algn="ctr">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5" y="4275666"/>
            <a:ext cx="6798736" cy="1600202"/>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5" name="Straight Connector 14"/>
          <p:cNvCxnSpPr/>
          <p:nvPr/>
        </p:nvCxnSpPr>
        <p:spPr>
          <a:xfrm>
            <a:off x="1278465" y="4140199"/>
            <a:ext cx="6606425"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5701099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334333" y="982132"/>
            <a:ext cx="6400250" cy="2370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600200" y="3352799"/>
            <a:ext cx="5892798" cy="651933"/>
          </a:xfrm>
        </p:spPr>
        <p:txBody>
          <a:bodyPr anchor="ctr">
            <a:normAutofit/>
          </a:bodyPr>
          <a:lstStyle>
            <a:lvl1pPr marL="0" indent="0" algn="r">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176863" y="4343400"/>
            <a:ext cx="6798738" cy="1532467"/>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
        <p:nvSpPr>
          <p:cNvPr id="14" name="TextBox 13"/>
          <p:cNvSpPr txBox="1"/>
          <p:nvPr/>
        </p:nvSpPr>
        <p:spPr>
          <a:xfrm>
            <a:off x="849969" y="905362"/>
            <a:ext cx="457319" cy="584776"/>
          </a:xfrm>
          <a:prstGeom prst="rect">
            <a:avLst/>
          </a:prstGeom>
        </p:spPr>
        <p:txBody>
          <a:bodyPr vert="horz" lIns="91440" tIns="45720" rIns="91440" bIns="45720" rtlCol="0" anchor="ctr">
            <a:noAutofit/>
          </a:bodyPr>
          <a:lstStyle/>
          <a:p>
            <a:pPr lvl="0"/>
            <a:r>
              <a:rPr lang="en-US" sz="7200" dirty="0">
                <a:solidFill>
                  <a:schemeClr val="tx1"/>
                </a:solidFill>
                <a:effectLst/>
              </a:rPr>
              <a:t>“</a:t>
            </a:r>
          </a:p>
        </p:txBody>
      </p:sp>
      <p:sp>
        <p:nvSpPr>
          <p:cNvPr id="15" name="TextBox 14"/>
          <p:cNvSpPr txBox="1"/>
          <p:nvPr/>
        </p:nvSpPr>
        <p:spPr>
          <a:xfrm>
            <a:off x="7633503" y="2827870"/>
            <a:ext cx="457319" cy="584776"/>
          </a:xfrm>
          <a:prstGeom prst="rect">
            <a:avLst/>
          </a:prstGeom>
        </p:spPr>
        <p:txBody>
          <a:bodyPr vert="horz" lIns="91440" tIns="45720" rIns="91440" bIns="45720" rtlCol="0" anchor="ctr">
            <a:noAutofit/>
          </a:bodyPr>
          <a:lstStyle/>
          <a:p>
            <a:pPr lvl="0" algn="r"/>
            <a:r>
              <a:rPr lang="en-US" sz="7200" dirty="0">
                <a:solidFill>
                  <a:schemeClr val="tx1"/>
                </a:solidFill>
                <a:effectLst/>
              </a:rPr>
              <a:t>”</a:t>
            </a:r>
          </a:p>
        </p:txBody>
      </p:sp>
      <p:cxnSp>
        <p:nvCxnSpPr>
          <p:cNvPr id="19" name="Straight Connector 18"/>
          <p:cNvCxnSpPr/>
          <p:nvPr/>
        </p:nvCxnSpPr>
        <p:spPr>
          <a:xfrm>
            <a:off x="1278466" y="4140199"/>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712675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76869" y="3308581"/>
            <a:ext cx="6798728" cy="1468800"/>
          </a:xfrm>
        </p:spPr>
        <p:txBody>
          <a:bodyPr anchor="b">
            <a:normAutofit/>
          </a:bodyPr>
          <a:lstStyle>
            <a:lvl1pPr algn="l">
              <a:defRPr sz="32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76868" y="4777381"/>
            <a:ext cx="6798730"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2967430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409416" y="982132"/>
            <a:ext cx="6325168" cy="2243668"/>
          </a:xfrm>
        </p:spPr>
        <p:txBody>
          <a:bodyPr anchor="ctr">
            <a:normAutofit/>
          </a:bodyPr>
          <a:lstStyle>
            <a:lvl1pPr algn="ctr">
              <a:defRPr sz="3200" b="0" cap="none">
                <a:solidFill>
                  <a:schemeClr val="tx1"/>
                </a:solidFill>
              </a:defRPr>
            </a:lvl1pPr>
          </a:lstStyle>
          <a:p>
            <a:r>
              <a:rPr lang="ru-RU" smtClean="0"/>
              <a:t>Образец заголовка</a:t>
            </a:r>
            <a:endParaRPr lang="en-US" dirty="0"/>
          </a:p>
        </p:txBody>
      </p:sp>
      <p:sp>
        <p:nvSpPr>
          <p:cNvPr id="18" name="Text Placeholder 2"/>
          <p:cNvSpPr>
            <a:spLocks noGrp="1"/>
          </p:cNvSpPr>
          <p:nvPr>
            <p:ph type="body" idx="13"/>
          </p:nvPr>
        </p:nvSpPr>
        <p:spPr>
          <a:xfrm>
            <a:off x="1176868" y="3639312"/>
            <a:ext cx="6798730" cy="886968"/>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5" y="4529667"/>
            <a:ext cx="6798736" cy="13462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
        <p:nvSpPr>
          <p:cNvPr id="12" name="TextBox 11"/>
          <p:cNvSpPr txBox="1"/>
          <p:nvPr/>
        </p:nvSpPr>
        <p:spPr>
          <a:xfrm>
            <a:off x="878060" y="896895"/>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3" name="TextBox 12"/>
          <p:cNvSpPr txBox="1"/>
          <p:nvPr/>
        </p:nvSpPr>
        <p:spPr>
          <a:xfrm>
            <a:off x="7649796" y="2607728"/>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cxnSp>
        <p:nvCxnSpPr>
          <p:cNvPr id="26" name="Straight Connector 25"/>
          <p:cNvCxnSpPr/>
          <p:nvPr/>
        </p:nvCxnSpPr>
        <p:spPr>
          <a:xfrm>
            <a:off x="1278466" y="342900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6220184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176865" y="982131"/>
            <a:ext cx="6798734" cy="2294467"/>
          </a:xfrm>
        </p:spPr>
        <p:txBody>
          <a:bodyPr vert="horz" lIns="91440" tIns="45720" rIns="91440" bIns="45720" rtlCol="0" anchor="ctr">
            <a:normAutofit/>
          </a:bodyPr>
          <a:lstStyle>
            <a:lvl1pPr>
              <a:defRPr lang="en-US" sz="3200" b="0" dirty="0"/>
            </a:lvl1pPr>
          </a:lstStyle>
          <a:p>
            <a:pPr marL="0" lvl="0"/>
            <a:r>
              <a:rPr lang="ru-RU" smtClean="0"/>
              <a:t>Образец заголовка</a:t>
            </a:r>
            <a:endParaRPr lang="en-US" dirty="0"/>
          </a:p>
        </p:txBody>
      </p:sp>
      <p:sp>
        <p:nvSpPr>
          <p:cNvPr id="14" name="Text Placeholder 2"/>
          <p:cNvSpPr>
            <a:spLocks noGrp="1"/>
          </p:cNvSpPr>
          <p:nvPr>
            <p:ph type="body" idx="13"/>
          </p:nvPr>
        </p:nvSpPr>
        <p:spPr>
          <a:xfrm>
            <a:off x="1176868" y="3566160"/>
            <a:ext cx="6798730" cy="905256"/>
          </a:xfrm>
        </p:spPr>
        <p:txBody>
          <a:bodyPr anchor="b">
            <a:normAutofit/>
          </a:bodyPr>
          <a:lstStyle>
            <a:lvl1pPr marL="0" indent="0" algn="l">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3" name="Text Placeholder 2"/>
          <p:cNvSpPr>
            <a:spLocks noGrp="1"/>
          </p:cNvSpPr>
          <p:nvPr>
            <p:ph type="body" idx="1"/>
          </p:nvPr>
        </p:nvSpPr>
        <p:spPr>
          <a:xfrm>
            <a:off x="1176866" y="4470400"/>
            <a:ext cx="6798734" cy="1405467"/>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5" name="Straight Connector 14"/>
          <p:cNvCxnSpPr/>
          <p:nvPr/>
        </p:nvCxnSpPr>
        <p:spPr>
          <a:xfrm>
            <a:off x="1278469" y="3429000"/>
            <a:ext cx="6606421"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8746713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5" y="2490135"/>
            <a:ext cx="6798736" cy="338573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4" name="Straight Connector 13"/>
          <p:cNvCxnSpPr/>
          <p:nvPr/>
        </p:nvCxnSpPr>
        <p:spPr>
          <a:xfrm>
            <a:off x="1278466" y="2354670"/>
            <a:ext cx="660642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6516985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56667" y="906873"/>
            <a:ext cx="1618930" cy="496899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76867" y="906873"/>
            <a:ext cx="4915509" cy="4968993"/>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14" name="Straight Connector 13"/>
          <p:cNvCxnSpPr/>
          <p:nvPr/>
        </p:nvCxnSpPr>
        <p:spPr>
          <a:xfrm>
            <a:off x="6245512" y="906873"/>
            <a:ext cx="0" cy="4968993"/>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27552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cxnSp>
        <p:nvCxnSpPr>
          <p:cNvPr id="7" name="Straight Connector 6"/>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711146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78465" y="1641413"/>
            <a:ext cx="6595534" cy="1822514"/>
          </a:xfrm>
        </p:spPr>
        <p:txBody>
          <a:bodyPr anchor="b">
            <a:normAutofit/>
          </a:bodyPr>
          <a:lstStyle>
            <a:lvl1pPr algn="ctr">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278465" y="3734859"/>
            <a:ext cx="6595534" cy="1090015"/>
          </a:xfrm>
        </p:spPr>
        <p:txBody>
          <a:bodyPr anchor="t">
            <a:normAutofit/>
          </a:bodyPr>
          <a:lstStyle>
            <a:lvl1pPr marL="0" indent="0" algn="ctr">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2A12ABC-1F85-4E8D-AC88-7C280DD4F0B8}" type="slidenum">
              <a:rPr lang="ru-RU" smtClean="0"/>
              <a:pPr/>
              <a:t>‹#›</a:t>
            </a:fld>
            <a:endParaRPr lang="ru-RU"/>
          </a:p>
        </p:txBody>
      </p:sp>
      <p:cxnSp>
        <p:nvCxnSpPr>
          <p:cNvPr id="31" name="Straight Connector 30"/>
          <p:cNvCxnSpPr/>
          <p:nvPr/>
        </p:nvCxnSpPr>
        <p:spPr>
          <a:xfrm>
            <a:off x="1278466" y="3599392"/>
            <a:ext cx="6595533"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206310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cxnSp>
        <p:nvCxnSpPr>
          <p:cNvPr id="8" name="Straight Connector 7"/>
          <p:cNvCxnSpPr/>
          <p:nvPr/>
        </p:nvCxnSpPr>
        <p:spPr>
          <a:xfrm>
            <a:off x="1278465" y="235626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176866" y="915337"/>
            <a:ext cx="6798734" cy="130386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76866"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5152" y="2487168"/>
            <a:ext cx="3337560" cy="3447288"/>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22722372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76868"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76868"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1832" y="2658533"/>
            <a:ext cx="333756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1832" y="3243263"/>
            <a:ext cx="3337560" cy="2706624"/>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2A12ABC-1F85-4E8D-AC88-7C280DD4F0B8}" type="slidenum">
              <a:rPr lang="ru-RU" smtClean="0"/>
              <a:pPr/>
              <a:t>‹#›</a:t>
            </a:fld>
            <a:endParaRPr lang="ru-RU"/>
          </a:p>
        </p:txBody>
      </p:sp>
      <p:cxnSp>
        <p:nvCxnSpPr>
          <p:cNvPr id="41" name="Straight Connector 40"/>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423780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176865" y="915337"/>
            <a:ext cx="6798735" cy="1303867"/>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2A12ABC-1F85-4E8D-AC88-7C280DD4F0B8}" type="slidenum">
              <a:rPr lang="ru-RU" smtClean="0"/>
              <a:pPr/>
              <a:t>‹#›</a:t>
            </a:fld>
            <a:endParaRPr lang="ru-RU"/>
          </a:p>
        </p:txBody>
      </p:sp>
      <p:cxnSp>
        <p:nvCxnSpPr>
          <p:cNvPr id="14" name="Straight Connector 13"/>
          <p:cNvCxnSpPr/>
          <p:nvPr/>
        </p:nvCxnSpPr>
        <p:spPr>
          <a:xfrm>
            <a:off x="1278466" y="2354670"/>
            <a:ext cx="659553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112821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1835449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388534"/>
            <a:ext cx="2536798" cy="1371600"/>
          </a:xfrm>
        </p:spPr>
        <p:txBody>
          <a:bodyPr anchor="b">
            <a:normAutofit/>
          </a:bodyPr>
          <a:lstStyle>
            <a:lvl1pPr algn="ctr">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120062" y="982132"/>
            <a:ext cx="3855539" cy="4893735"/>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76865" y="3031065"/>
            <a:ext cx="2536798" cy="243840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cxnSp>
        <p:nvCxnSpPr>
          <p:cNvPr id="16" name="Straight Connector 15"/>
          <p:cNvCxnSpPr/>
          <p:nvPr/>
        </p:nvCxnSpPr>
        <p:spPr>
          <a:xfrm>
            <a:off x="1278466" y="2912533"/>
            <a:ext cx="2333594" cy="0"/>
          </a:xfrm>
          <a:prstGeom prst="line">
            <a:avLst/>
          </a:prstGeom>
          <a:ln w="15875"/>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3815519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76865" y="1883832"/>
            <a:ext cx="3632202" cy="1371600"/>
          </a:xfrm>
        </p:spPr>
        <p:txBody>
          <a:bodyPr anchor="b">
            <a:normAutofit/>
          </a:bodyPr>
          <a:lstStyle>
            <a:lvl1pPr algn="ctr">
              <a:defRPr sz="2400" b="0"/>
            </a:lvl1pPr>
          </a:lstStyle>
          <a:p>
            <a:r>
              <a:rPr lang="ru-RU" smtClean="0"/>
              <a:t>Образец заголовка</a:t>
            </a:r>
            <a:endParaRPr lang="en-US" dirty="0"/>
          </a:p>
        </p:txBody>
      </p:sp>
      <p:sp>
        <p:nvSpPr>
          <p:cNvPr id="17" name="Picture Placeholder 2"/>
          <p:cNvSpPr>
            <a:spLocks noGrp="1" noChangeAspect="1"/>
          </p:cNvSpPr>
          <p:nvPr>
            <p:ph type="pic" idx="1"/>
          </p:nvPr>
        </p:nvSpPr>
        <p:spPr>
          <a:xfrm>
            <a:off x="5183069" y="1032933"/>
            <a:ext cx="2929463" cy="4792136"/>
          </a:xfrm>
          <a:prstGeom prst="roundRect">
            <a:avLst>
              <a:gd name="adj" fmla="val 0"/>
            </a:avLst>
          </a:prstGeom>
          <a:ln w="57150" cmpd="thickThin">
            <a:solidFill>
              <a:schemeClr val="tx1">
                <a:lumMod val="50000"/>
                <a:lumOff val="5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76865" y="3255432"/>
            <a:ext cx="3632201" cy="1828800"/>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03494328-1CB5-4481-B046-663606390ECE}" type="datetimeFigureOut">
              <a:rPr lang="ru-RU" smtClean="0"/>
              <a:pPr/>
              <a:t>01.11.2024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1887670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7" name="Group 6"/>
          <p:cNvGrpSpPr/>
          <p:nvPr/>
        </p:nvGrpSpPr>
        <p:grpSpPr>
          <a:xfrm>
            <a:off x="0" y="0"/>
            <a:ext cx="9152467" cy="6858000"/>
            <a:chOff x="0" y="0"/>
            <a:chExt cx="9152467" cy="6858000"/>
          </a:xfrm>
        </p:grpSpPr>
        <p:pic>
          <p:nvPicPr>
            <p:cNvPr id="8" name="Picture 7" descr="SD-PanelContent.png"/>
            <p:cNvPicPr>
              <a:picLocks noChangeAspect="1"/>
            </p:cNvPicPr>
            <p:nvPr/>
          </p:nvPicPr>
          <p:blipFill>
            <a:blip r:embed="rId19">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9" name="Rectangle 8"/>
            <p:cNvSpPr/>
            <p:nvPr/>
          </p:nvSpPr>
          <p:spPr>
            <a:xfrm>
              <a:off x="553888" y="542807"/>
              <a:ext cx="8039776" cy="5756392"/>
            </a:xfrm>
            <a:prstGeom prst="rect">
              <a:avLst/>
            </a:prstGeom>
            <a:noFill/>
            <a:ln w="15875" cap="flat">
              <a:miter lim="800000"/>
            </a:ln>
          </p:spPr>
          <p:style>
            <a:lnRef idx="1">
              <a:schemeClr val="accent1"/>
            </a:lnRef>
            <a:fillRef idx="3">
              <a:schemeClr val="accent1"/>
            </a:fillRef>
            <a:effectRef idx="2">
              <a:schemeClr val="accent1"/>
            </a:effectRef>
            <a:fontRef idx="minor">
              <a:schemeClr val="lt1"/>
            </a:fontRef>
          </p:style>
        </p:sp>
        <p:pic>
          <p:nvPicPr>
            <p:cNvPr id="10" name="Picture 9" descr="HDRibbonContent-UniformTrim.png"/>
            <p:cNvPicPr>
              <a:picLocks noChangeAspect="1"/>
            </p:cNvPicPr>
            <p:nvPr/>
          </p:nvPicPr>
          <p:blipFill rotWithShape="1">
            <a:blip r:embed="rId20">
              <a:extLst>
                <a:ext uri="{28A0092B-C50C-407E-A947-70E740481C1C}">
                  <a14:useLocalDpi xmlns:a14="http://schemas.microsoft.com/office/drawing/2010/main" xmlns="" val="0"/>
                </a:ext>
              </a:extLst>
            </a:blip>
            <a:srcRect l="1" r="14240"/>
            <a:stretch/>
          </p:blipFill>
          <p:spPr>
            <a:xfrm>
              <a:off x="0" y="3128434"/>
              <a:ext cx="685800" cy="606425"/>
            </a:xfrm>
            <a:prstGeom prst="rect">
              <a:avLst/>
            </a:prstGeom>
          </p:spPr>
        </p:pic>
        <p:pic>
          <p:nvPicPr>
            <p:cNvPr id="11" name="Picture 10" descr="HDRibbonContent-UniformTrim.png"/>
            <p:cNvPicPr>
              <a:picLocks noChangeAspect="1"/>
            </p:cNvPicPr>
            <p:nvPr/>
          </p:nvPicPr>
          <p:blipFill rotWithShape="1">
            <a:blip r:embed="rId20">
              <a:extLst>
                <a:ext uri="{28A0092B-C50C-407E-A947-70E740481C1C}">
                  <a14:useLocalDpi xmlns:a14="http://schemas.microsoft.com/office/drawing/2010/main" xmlns="" val="0"/>
                </a:ext>
              </a:extLst>
            </a:blip>
            <a:srcRect l="1" r="14240"/>
            <a:stretch/>
          </p:blipFill>
          <p:spPr>
            <a:xfrm>
              <a:off x="8466667" y="3128434"/>
              <a:ext cx="685800" cy="606425"/>
            </a:xfrm>
            <a:prstGeom prst="rect">
              <a:avLst/>
            </a:prstGeom>
          </p:spPr>
        </p:pic>
      </p:grpSp>
      <p:sp>
        <p:nvSpPr>
          <p:cNvPr id="2" name="Title Placeholder 1"/>
          <p:cNvSpPr>
            <a:spLocks noGrp="1"/>
          </p:cNvSpPr>
          <p:nvPr>
            <p:ph type="title"/>
          </p:nvPr>
        </p:nvSpPr>
        <p:spPr>
          <a:xfrm>
            <a:off x="1176866" y="915337"/>
            <a:ext cx="6798734" cy="13038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176865" y="2490135"/>
            <a:ext cx="6798736" cy="3444997"/>
          </a:xfrm>
          <a:prstGeom prst="rect">
            <a:avLst/>
          </a:prstGeom>
        </p:spPr>
        <p:txBody>
          <a:bodyPr vert="horz" lIns="91440" tIns="45720" rIns="91440" bIns="45720" rtlCol="0"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356670" y="5960533"/>
            <a:ext cx="1148283"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494328-1CB5-4481-B046-663606390ECE}" type="datetimeFigureOut">
              <a:rPr lang="ru-RU" smtClean="0"/>
              <a:pPr/>
              <a:t>01.11.2024</a:t>
            </a:fld>
            <a:endParaRPr lang="ru-RU"/>
          </a:p>
        </p:txBody>
      </p:sp>
      <p:sp>
        <p:nvSpPr>
          <p:cNvPr id="5" name="Footer Placeholder 4"/>
          <p:cNvSpPr>
            <a:spLocks noGrp="1"/>
          </p:cNvSpPr>
          <p:nvPr>
            <p:ph type="ftr" sz="quarter" idx="3"/>
          </p:nvPr>
        </p:nvSpPr>
        <p:spPr>
          <a:xfrm>
            <a:off x="1176865" y="5960533"/>
            <a:ext cx="5104667" cy="279400"/>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ru-RU"/>
          </a:p>
        </p:txBody>
      </p:sp>
      <p:sp>
        <p:nvSpPr>
          <p:cNvPr id="6" name="Slide Number Placeholder 5"/>
          <p:cNvSpPr>
            <a:spLocks noGrp="1"/>
          </p:cNvSpPr>
          <p:nvPr>
            <p:ph type="sldNum" sz="quarter" idx="4"/>
          </p:nvPr>
        </p:nvSpPr>
        <p:spPr>
          <a:xfrm>
            <a:off x="7580091" y="5960533"/>
            <a:ext cx="395510" cy="279400"/>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2A12ABC-1F85-4E8D-AC88-7C280DD4F0B8}" type="slidenum">
              <a:rPr lang="ru-RU" smtClean="0"/>
              <a:pPr/>
              <a:t>‹#›</a:t>
            </a:fld>
            <a:endParaRPr lang="ru-RU"/>
          </a:p>
        </p:txBody>
      </p:sp>
    </p:spTree>
    <p:extLst>
      <p:ext uri="{BB962C8B-B14F-4D97-AF65-F5344CB8AC3E}">
        <p14:creationId xmlns:p14="http://schemas.microsoft.com/office/powerpoint/2010/main" xmlns="" val="2747504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buClr>
        <a:buSzPct val="115000"/>
        <a:buFont typeface="Arial"/>
        <a:buChar char="•"/>
        <a:defRPr sz="2400" kern="1200" cap="none">
          <a:solidFill>
            <a:schemeClr val="tx1">
              <a:lumMod val="85000"/>
              <a:lumOff val="1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buClr>
        <a:buSzPct val="115000"/>
        <a:buFont typeface="Arial"/>
        <a:buChar char="•"/>
        <a:defRPr sz="2000" kern="1200" cap="none">
          <a:solidFill>
            <a:schemeClr val="tx1">
              <a:lumMod val="85000"/>
              <a:lumOff val="1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buClr>
        <a:buSzPct val="115000"/>
        <a:buFont typeface="Arial"/>
        <a:buChar char="•"/>
        <a:defRPr sz="1800" kern="1200" cap="none">
          <a:solidFill>
            <a:schemeClr val="tx1">
              <a:lumMod val="85000"/>
              <a:lumOff val="1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buClr>
        <a:buSzPct val="115000"/>
        <a:buFont typeface="Arial"/>
        <a:buChar char="•"/>
        <a:defRPr sz="1600" kern="1200" cap="none">
          <a:solidFill>
            <a:schemeClr val="tx1">
              <a:lumMod val="85000"/>
              <a:lumOff val="1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buClr>
        <a:buSzPct val="115000"/>
        <a:buFont typeface="Arial"/>
        <a:buChar char="•"/>
        <a:defRPr sz="1400" kern="1200" cap="none">
          <a:solidFill>
            <a:schemeClr val="tx1">
              <a:lumMod val="85000"/>
              <a:lumOff val="1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14" name="TextBox 13"/>
          <p:cNvSpPr txBox="1"/>
          <p:nvPr/>
        </p:nvSpPr>
        <p:spPr>
          <a:xfrm>
            <a:off x="2051720" y="1628800"/>
            <a:ext cx="5328592" cy="1938992"/>
          </a:xfrm>
          <a:prstGeom prst="rect">
            <a:avLst/>
          </a:prstGeom>
          <a:noFill/>
        </p:spPr>
        <p:txBody>
          <a:bodyPr wrap="square" rtlCol="0">
            <a:spAutoFit/>
          </a:bodyPr>
          <a:lstStyle/>
          <a:p>
            <a:r>
              <a:rPr lang="ru-RU" sz="4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ru-RU" sz="4000" b="1" dirty="0" smtClean="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Подготовка к ЕГЭ</a:t>
            </a:r>
          </a:p>
          <a:p>
            <a:pPr algn="ctr"/>
            <a:r>
              <a:rPr lang="ru-RU" sz="4000" b="1" dirty="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п</a:t>
            </a:r>
            <a:r>
              <a:rPr lang="ru-RU" sz="4000" b="1" dirty="0" smtClean="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о русскому языку</a:t>
            </a:r>
          </a:p>
          <a:p>
            <a:pPr algn="ctr"/>
            <a:r>
              <a:rPr lang="ru-RU" sz="4000" b="1" dirty="0" smtClean="0">
                <a:ln w="19050">
                  <a:solidFill>
                    <a:schemeClr val="accent3">
                      <a:lumMod val="60000"/>
                      <a:lumOff val="40000"/>
                    </a:schemeClr>
                  </a:solidFill>
                  <a:prstDash val="solid"/>
                </a:ln>
                <a:solidFill>
                  <a:srgbClr val="85BD5B"/>
                </a:solidFill>
                <a:effectLst>
                  <a:outerShdw blurRad="50000" dist="50800" dir="7500000" algn="tl">
                    <a:srgbClr val="000000">
                      <a:shade val="5000"/>
                      <a:alpha val="35000"/>
                    </a:srgbClr>
                  </a:outerShdw>
                </a:effectLst>
              </a:rPr>
              <a:t>(задание №27)</a:t>
            </a:r>
          </a:p>
        </p:txBody>
      </p:sp>
      <p:sp>
        <p:nvSpPr>
          <p:cNvPr id="2" name="TextBox 1"/>
          <p:cNvSpPr txBox="1"/>
          <p:nvPr/>
        </p:nvSpPr>
        <p:spPr>
          <a:xfrm>
            <a:off x="1619672" y="3861048"/>
            <a:ext cx="6192688" cy="1200329"/>
          </a:xfrm>
          <a:prstGeom prst="rect">
            <a:avLst/>
          </a:prstGeom>
          <a:noFill/>
        </p:spPr>
        <p:txBody>
          <a:bodyPr wrap="square" rtlCol="0">
            <a:spAutoFit/>
          </a:bodyPr>
          <a:lstStyle/>
          <a:p>
            <a:pPr algn="ctr"/>
            <a:r>
              <a:rPr lang="ru-RU" sz="2400" b="1" i="1" dirty="0" err="1" smtClean="0">
                <a:solidFill>
                  <a:schemeClr val="accent4">
                    <a:lumMod val="50000"/>
                  </a:schemeClr>
                </a:solidFill>
                <a:latin typeface="Monotype Corsiva" panose="03010101010201010101" pitchFamily="66" charset="0"/>
              </a:rPr>
              <a:t>Эльмесова</a:t>
            </a:r>
            <a:r>
              <a:rPr lang="ru-RU" sz="2400" b="1" i="1" dirty="0" smtClean="0">
                <a:solidFill>
                  <a:schemeClr val="accent4">
                    <a:lumMod val="50000"/>
                  </a:schemeClr>
                </a:solidFill>
                <a:latin typeface="Monotype Corsiva" panose="03010101010201010101" pitchFamily="66" charset="0"/>
              </a:rPr>
              <a:t> Луиза </a:t>
            </a:r>
            <a:r>
              <a:rPr lang="ru-RU" sz="2400" b="1" i="1" dirty="0" err="1" smtClean="0">
                <a:solidFill>
                  <a:schemeClr val="accent4">
                    <a:lumMod val="50000"/>
                  </a:schemeClr>
                </a:solidFill>
                <a:latin typeface="Monotype Corsiva" panose="03010101010201010101" pitchFamily="66" charset="0"/>
              </a:rPr>
              <a:t>Хасанбиевна</a:t>
            </a:r>
            <a:r>
              <a:rPr lang="ru-RU" sz="2400" b="1" i="1" dirty="0" smtClean="0">
                <a:solidFill>
                  <a:schemeClr val="accent4">
                    <a:lumMod val="50000"/>
                  </a:schemeClr>
                </a:solidFill>
                <a:latin typeface="Monotype Corsiva" panose="03010101010201010101" pitchFamily="66" charset="0"/>
              </a:rPr>
              <a:t>, </a:t>
            </a:r>
            <a:endParaRPr lang="ru-RU" sz="2400" b="1" i="1" dirty="0" smtClean="0">
              <a:solidFill>
                <a:schemeClr val="accent4">
                  <a:lumMod val="50000"/>
                </a:schemeClr>
              </a:solidFill>
              <a:latin typeface="Monotype Corsiva" panose="03010101010201010101" pitchFamily="66" charset="0"/>
            </a:endParaRPr>
          </a:p>
          <a:p>
            <a:pPr algn="ctr"/>
            <a:r>
              <a:rPr lang="ru-RU" sz="2400" i="1" dirty="0" smtClean="0">
                <a:solidFill>
                  <a:schemeClr val="accent4">
                    <a:lumMod val="50000"/>
                  </a:schemeClr>
                </a:solidFill>
                <a:latin typeface="Monotype Corsiva" panose="03010101010201010101" pitchFamily="66" charset="0"/>
              </a:rPr>
              <a:t>учитель русского языка и литературы </a:t>
            </a:r>
          </a:p>
          <a:p>
            <a:pPr algn="ctr"/>
            <a:r>
              <a:rPr lang="ru-RU" sz="2400" i="1" dirty="0" smtClean="0">
                <a:solidFill>
                  <a:schemeClr val="accent4">
                    <a:lumMod val="50000"/>
                  </a:schemeClr>
                </a:solidFill>
                <a:latin typeface="Monotype Corsiva" panose="03010101010201010101" pitchFamily="66" charset="0"/>
              </a:rPr>
              <a:t>МОУ СОШ № 4 с.п. </a:t>
            </a:r>
            <a:r>
              <a:rPr lang="ru-RU" sz="2400" i="1" dirty="0" err="1" smtClean="0">
                <a:solidFill>
                  <a:schemeClr val="accent4">
                    <a:lumMod val="50000"/>
                  </a:schemeClr>
                </a:solidFill>
                <a:latin typeface="Monotype Corsiva" panose="03010101010201010101" pitchFamily="66" charset="0"/>
              </a:rPr>
              <a:t>Исламей</a:t>
            </a:r>
            <a:endParaRPr lang="ru-RU" sz="2400" i="1" dirty="0" smtClean="0">
              <a:solidFill>
                <a:schemeClr val="accent4">
                  <a:lumMod val="50000"/>
                </a:schemeClr>
              </a:solidFill>
              <a:latin typeface="Monotype Corsiva" panose="03010101010201010101"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1024420" y="751554"/>
            <a:ext cx="6787940" cy="1323439"/>
          </a:xfrm>
          <a:prstGeom prst="rect">
            <a:avLst/>
          </a:prstGeom>
        </p:spPr>
        <p:txBody>
          <a:bodyPr wrap="square">
            <a:spAutoFit/>
          </a:bodyPr>
          <a:lstStyle/>
          <a:p>
            <a:pPr algn="ctr"/>
            <a:r>
              <a:rPr lang="ru-RU" sz="2000" b="1" dirty="0" smtClean="0">
                <a:solidFill>
                  <a:srgbClr val="C00000"/>
                </a:solidFill>
              </a:rPr>
              <a:t>Демонстрация готового сочинения </a:t>
            </a:r>
          </a:p>
          <a:p>
            <a:pPr algn="ctr"/>
            <a:r>
              <a:rPr lang="ru-RU" sz="2000" b="1" dirty="0" smtClean="0">
                <a:solidFill>
                  <a:srgbClr val="C00000"/>
                </a:solidFill>
              </a:rPr>
              <a:t>с обсуждением композиционных частей</a:t>
            </a:r>
          </a:p>
          <a:p>
            <a:pPr lvl="0" algn="ctr"/>
            <a:r>
              <a:rPr lang="ru-RU" sz="2000" i="1" dirty="0"/>
              <a:t>(Сочинение по тексту </a:t>
            </a:r>
            <a:r>
              <a:rPr lang="ru-RU" sz="2000" i="1" dirty="0" err="1"/>
              <a:t>Е.П.Новикова</a:t>
            </a:r>
            <a:r>
              <a:rPr lang="ru-RU" sz="2000" i="1" dirty="0"/>
              <a:t>)</a:t>
            </a:r>
          </a:p>
          <a:p>
            <a:pPr algn="ctr"/>
            <a:endParaRPr lang="ru-RU" sz="2000" dirty="0"/>
          </a:p>
        </p:txBody>
      </p:sp>
      <p:sp>
        <p:nvSpPr>
          <p:cNvPr id="6" name="Прямоугольник 5"/>
          <p:cNvSpPr/>
          <p:nvPr/>
        </p:nvSpPr>
        <p:spPr>
          <a:xfrm>
            <a:off x="574730" y="1897740"/>
            <a:ext cx="7704856" cy="4062651"/>
          </a:xfrm>
          <a:prstGeom prst="rect">
            <a:avLst/>
          </a:prstGeom>
        </p:spPr>
        <p:txBody>
          <a:bodyPr wrap="square">
            <a:spAutoFit/>
          </a:bodyPr>
          <a:lstStyle/>
          <a:p>
            <a:pPr lvl="0" algn="just"/>
            <a:r>
              <a:rPr lang="ru-RU" sz="2000" dirty="0" smtClean="0"/>
              <a:t>     Что </a:t>
            </a:r>
            <a:r>
              <a:rPr lang="ru-RU" sz="2000" dirty="0"/>
              <a:t>способно изменить судьбу человека? </a:t>
            </a:r>
            <a:r>
              <a:rPr lang="ru-RU" sz="2000" b="1" dirty="0"/>
              <a:t>Именно этот вопрос привлёк внимание</a:t>
            </a:r>
            <a:r>
              <a:rPr lang="ru-RU" sz="2000" dirty="0"/>
              <a:t> Е. П. Новикова, журналиста, автора статей на морально-этические темы.</a:t>
            </a:r>
          </a:p>
          <a:p>
            <a:pPr algn="just">
              <a:lnSpc>
                <a:spcPct val="90000"/>
              </a:lnSpc>
            </a:pPr>
            <a:r>
              <a:rPr lang="ru-RU" sz="2000" b="1" dirty="0"/>
              <a:t>     Автор раскрывает проблему на примере </a:t>
            </a:r>
            <a:r>
              <a:rPr lang="ru-RU" sz="2000" dirty="0"/>
              <a:t>жизненного пути учителя трудового обучения, Евгения Александровича Субботина. </a:t>
            </a:r>
            <a:r>
              <a:rPr lang="ru-RU" sz="2000" dirty="0" smtClean="0">
                <a:solidFill>
                  <a:srgbClr val="85BD5B"/>
                </a:solidFill>
              </a:rPr>
              <a:t>Мы узнаем о том, что, будучи известным человеком в городе на данный момент, в </a:t>
            </a:r>
            <a:r>
              <a:rPr lang="ru-RU" sz="2000" dirty="0">
                <a:solidFill>
                  <a:srgbClr val="85BD5B"/>
                </a:solidFill>
              </a:rPr>
              <a:t>прошлом </a:t>
            </a:r>
            <a:r>
              <a:rPr lang="ru-RU" sz="2000" dirty="0" smtClean="0">
                <a:solidFill>
                  <a:srgbClr val="85BD5B"/>
                </a:solidFill>
              </a:rPr>
              <a:t>герой </a:t>
            </a:r>
            <a:r>
              <a:rPr lang="ru-RU" sz="2000" dirty="0">
                <a:solidFill>
                  <a:srgbClr val="85BD5B"/>
                </a:solidFill>
              </a:rPr>
              <a:t>имел криминальную биографию: «Я жил тем, что воровал и выпрашивал».  Из рассказа </a:t>
            </a:r>
            <a:r>
              <a:rPr lang="ru-RU" sz="2000" dirty="0" smtClean="0">
                <a:solidFill>
                  <a:srgbClr val="85BD5B"/>
                </a:solidFill>
              </a:rPr>
              <a:t>Евгения </a:t>
            </a:r>
            <a:r>
              <a:rPr lang="ru-RU" sz="2000" dirty="0">
                <a:solidFill>
                  <a:srgbClr val="85BD5B"/>
                </a:solidFill>
              </a:rPr>
              <a:t>о своей жизни </a:t>
            </a:r>
            <a:r>
              <a:rPr lang="ru-RU" sz="2000" dirty="0" smtClean="0">
                <a:solidFill>
                  <a:srgbClr val="85BD5B"/>
                </a:solidFill>
              </a:rPr>
              <a:t>также становится известно, </a:t>
            </a:r>
            <a:r>
              <a:rPr lang="ru-RU" sz="2000" dirty="0">
                <a:solidFill>
                  <a:srgbClr val="85BD5B"/>
                </a:solidFill>
              </a:rPr>
              <a:t>что к подобному поведению его привели жизненные </a:t>
            </a:r>
            <a:r>
              <a:rPr lang="ru-RU" sz="2000" dirty="0" smtClean="0">
                <a:solidFill>
                  <a:srgbClr val="85BD5B"/>
                </a:solidFill>
              </a:rPr>
              <a:t>обстоятельства: отсутствие </a:t>
            </a:r>
            <a:r>
              <a:rPr lang="ru-RU" sz="2000" dirty="0">
                <a:solidFill>
                  <a:srgbClr val="85BD5B"/>
                </a:solidFill>
              </a:rPr>
              <a:t>заботы, полное равнодушие к судьбе мальчика со стороны </a:t>
            </a:r>
            <a:r>
              <a:rPr lang="ru-RU" sz="2000" dirty="0" smtClean="0">
                <a:solidFill>
                  <a:srgbClr val="85BD5B"/>
                </a:solidFill>
              </a:rPr>
              <a:t>родителей. </a:t>
            </a:r>
            <a:r>
              <a:rPr lang="ru-RU" sz="2000" dirty="0" smtClean="0">
                <a:solidFill>
                  <a:srgbClr val="0070C0"/>
                </a:solidFill>
              </a:rPr>
              <a:t>Вся эта </a:t>
            </a:r>
            <a:r>
              <a:rPr lang="ru-RU" sz="2000" dirty="0">
                <a:solidFill>
                  <a:srgbClr val="0070C0"/>
                </a:solidFill>
              </a:rPr>
              <a:t>и</a:t>
            </a:r>
            <a:r>
              <a:rPr lang="ru-RU" sz="2000" dirty="0" smtClean="0">
                <a:solidFill>
                  <a:srgbClr val="0070C0"/>
                </a:solidFill>
              </a:rPr>
              <a:t>нформация о герое необходима для того, чтобы увидеть контраст между его прошлой и настоящей жизнью.</a:t>
            </a:r>
            <a:endParaRPr lang="ru-RU" sz="2000" dirty="0">
              <a:solidFill>
                <a:srgbClr val="0070C0"/>
              </a:solidFill>
            </a:endParaRPr>
          </a:p>
          <a:p>
            <a:pPr lvl="0" algn="just"/>
            <a:endParaRPr lang="ru-RU" dirty="0"/>
          </a:p>
        </p:txBody>
      </p:sp>
    </p:spTree>
    <p:extLst>
      <p:ext uri="{BB962C8B-B14F-4D97-AF65-F5344CB8AC3E}">
        <p14:creationId xmlns:p14="http://schemas.microsoft.com/office/powerpoint/2010/main" xmlns="" val="5665678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611560" y="751554"/>
            <a:ext cx="7889530" cy="1323439"/>
          </a:xfrm>
          <a:prstGeom prst="rect">
            <a:avLst/>
          </a:prstGeom>
        </p:spPr>
        <p:txBody>
          <a:bodyPr wrap="square">
            <a:spAutoFit/>
          </a:bodyPr>
          <a:lstStyle/>
          <a:p>
            <a:pPr algn="ctr"/>
            <a:r>
              <a:rPr lang="ru-RU" sz="2000" b="1" dirty="0" smtClean="0">
                <a:solidFill>
                  <a:srgbClr val="C00000"/>
                </a:solidFill>
              </a:rPr>
              <a:t>Демонстрация готового сочинения </a:t>
            </a:r>
          </a:p>
          <a:p>
            <a:pPr algn="ctr"/>
            <a:r>
              <a:rPr lang="ru-RU" sz="2000" b="1" dirty="0" smtClean="0">
                <a:solidFill>
                  <a:srgbClr val="C00000"/>
                </a:solidFill>
              </a:rPr>
              <a:t>с обсуждением композиционных частей</a:t>
            </a:r>
          </a:p>
          <a:p>
            <a:pPr lvl="0" algn="ctr"/>
            <a:r>
              <a:rPr lang="ru-RU" sz="2000" i="1" dirty="0"/>
              <a:t>(Сочинение по тексту </a:t>
            </a:r>
            <a:r>
              <a:rPr lang="ru-RU" sz="2000" i="1" dirty="0" err="1"/>
              <a:t>Е.П.Новикова</a:t>
            </a:r>
            <a:r>
              <a:rPr lang="ru-RU" sz="2000" i="1" dirty="0"/>
              <a:t>)</a:t>
            </a:r>
          </a:p>
          <a:p>
            <a:pPr algn="ctr"/>
            <a:endParaRPr lang="ru-RU" sz="2000" dirty="0"/>
          </a:p>
        </p:txBody>
      </p:sp>
      <p:sp>
        <p:nvSpPr>
          <p:cNvPr id="6" name="Прямоугольник 5"/>
          <p:cNvSpPr/>
          <p:nvPr/>
        </p:nvSpPr>
        <p:spPr>
          <a:xfrm>
            <a:off x="571472" y="1796654"/>
            <a:ext cx="7889530" cy="3693319"/>
          </a:xfrm>
          <a:prstGeom prst="rect">
            <a:avLst/>
          </a:prstGeom>
        </p:spPr>
        <p:txBody>
          <a:bodyPr wrap="square">
            <a:spAutoFit/>
          </a:bodyPr>
          <a:lstStyle/>
          <a:p>
            <a:pPr lvl="0" algn="just"/>
            <a:r>
              <a:rPr lang="ru-RU" sz="2000" b="1" dirty="0" smtClean="0"/>
              <a:t>       Но</a:t>
            </a:r>
            <a:r>
              <a:rPr lang="ru-RU" sz="2000" dirty="0" smtClean="0"/>
              <a:t> </a:t>
            </a:r>
            <a:r>
              <a:rPr lang="ru-RU" sz="2000" dirty="0"/>
              <a:t>что же заставило </a:t>
            </a:r>
            <a:r>
              <a:rPr lang="ru-RU" sz="2000" dirty="0" smtClean="0"/>
              <a:t>Евгения </a:t>
            </a:r>
            <a:r>
              <a:rPr lang="ru-RU" sz="2000" dirty="0"/>
              <a:t>изменить свою жизнь? Об </a:t>
            </a:r>
            <a:r>
              <a:rPr lang="ru-RU" sz="2000" dirty="0" smtClean="0"/>
              <a:t>этом от лица самого Субботина  </a:t>
            </a:r>
            <a:r>
              <a:rPr lang="ru-RU" sz="2000" dirty="0" err="1" smtClean="0"/>
              <a:t>Е.П.Новиков</a:t>
            </a:r>
            <a:r>
              <a:rPr lang="ru-RU" sz="2000" dirty="0" smtClean="0"/>
              <a:t> рассказывает далее</a:t>
            </a:r>
            <a:r>
              <a:rPr lang="ru-RU" sz="2000" dirty="0"/>
              <a:t>, описывая событие, перевернувшее взгляд героя на окружающую реальность. </a:t>
            </a:r>
            <a:r>
              <a:rPr lang="ru-RU" sz="2000" dirty="0">
                <a:solidFill>
                  <a:schemeClr val="accent1"/>
                </a:solidFill>
              </a:rPr>
              <a:t>В его защиту на суде выступила классная руководительница, давая понять, что он «не посторонний, не чужой», что он тоже кому-то нужен. «Я отсидел, вернулся и начал новую </a:t>
            </a:r>
            <a:r>
              <a:rPr lang="ru-RU" sz="2000" dirty="0" smtClean="0">
                <a:solidFill>
                  <a:schemeClr val="accent1"/>
                </a:solidFill>
              </a:rPr>
              <a:t>жизнь» - </a:t>
            </a:r>
            <a:r>
              <a:rPr lang="ru-RU" sz="2000" dirty="0">
                <a:solidFill>
                  <a:schemeClr val="accent1"/>
                </a:solidFill>
              </a:rPr>
              <a:t>таковы последствия </a:t>
            </a:r>
            <a:r>
              <a:rPr lang="ru-RU" sz="2000" dirty="0" smtClean="0">
                <a:solidFill>
                  <a:schemeClr val="accent1"/>
                </a:solidFill>
              </a:rPr>
              <a:t>этого события. </a:t>
            </a:r>
            <a:r>
              <a:rPr lang="ru-RU" sz="2000" dirty="0" smtClean="0">
                <a:solidFill>
                  <a:schemeClr val="accent3"/>
                </a:solidFill>
              </a:rPr>
              <a:t>Данна</a:t>
            </a:r>
            <a:r>
              <a:rPr lang="ru-RU" sz="2000" dirty="0">
                <a:solidFill>
                  <a:schemeClr val="accent3"/>
                </a:solidFill>
              </a:rPr>
              <a:t>я</a:t>
            </a:r>
            <a:r>
              <a:rPr lang="ru-RU" sz="2000" dirty="0" smtClean="0">
                <a:solidFill>
                  <a:schemeClr val="accent3"/>
                </a:solidFill>
              </a:rPr>
              <a:t> </a:t>
            </a:r>
            <a:r>
              <a:rPr lang="ru-RU" sz="2000" dirty="0">
                <a:solidFill>
                  <a:schemeClr val="accent3"/>
                </a:solidFill>
              </a:rPr>
              <a:t>история позволяет понять, что неравнодушие со стороны учителя повлияло на героя, который из «озлобленного волчонка» стал уважаемым человеком, «великолепным мастером».</a:t>
            </a:r>
          </a:p>
          <a:p>
            <a:pPr algn="just">
              <a:lnSpc>
                <a:spcPct val="90000"/>
              </a:lnSpc>
            </a:pPr>
            <a:r>
              <a:rPr lang="ru-RU" sz="2000" b="1" dirty="0"/>
              <a:t>      Сопоставляя</a:t>
            </a:r>
            <a:r>
              <a:rPr lang="ru-RU" sz="2000" dirty="0"/>
              <a:t> события из жизни главного персонажа, </a:t>
            </a:r>
            <a:r>
              <a:rPr lang="ru-RU" sz="2000" dirty="0" smtClean="0"/>
              <a:t>мы осознаём, </a:t>
            </a:r>
            <a:r>
              <a:rPr lang="ru-RU" sz="2000" dirty="0"/>
              <a:t>что </a:t>
            </a:r>
            <a:r>
              <a:rPr lang="ru-RU" sz="2000" dirty="0" smtClean="0"/>
              <a:t>человеческая жизнь</a:t>
            </a:r>
            <a:r>
              <a:rPr lang="ru-RU" sz="2000" dirty="0"/>
              <a:t> </a:t>
            </a:r>
            <a:r>
              <a:rPr lang="ru-RU" sz="2000" dirty="0" smtClean="0"/>
              <a:t>может измениться под воздействием одного происшествия.</a:t>
            </a:r>
            <a:endParaRPr lang="ru-RU" sz="2000" dirty="0"/>
          </a:p>
        </p:txBody>
      </p:sp>
    </p:spTree>
    <p:extLst>
      <p:ext uri="{BB962C8B-B14F-4D97-AF65-F5344CB8AC3E}">
        <p14:creationId xmlns:p14="http://schemas.microsoft.com/office/powerpoint/2010/main" xmlns="" val="31465561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26346" y="535761"/>
            <a:ext cx="7988896"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713680" y="455002"/>
            <a:ext cx="7614228" cy="1323439"/>
          </a:xfrm>
          <a:prstGeom prst="rect">
            <a:avLst/>
          </a:prstGeom>
        </p:spPr>
        <p:txBody>
          <a:bodyPr wrap="square">
            <a:spAutoFit/>
          </a:bodyPr>
          <a:lstStyle/>
          <a:p>
            <a:pPr algn="ctr"/>
            <a:r>
              <a:rPr lang="ru-RU" sz="2000" b="1" dirty="0">
                <a:solidFill>
                  <a:srgbClr val="C00000"/>
                </a:solidFill>
              </a:rPr>
              <a:t>Демонстрация готового сочинения </a:t>
            </a:r>
          </a:p>
          <a:p>
            <a:pPr algn="ctr"/>
            <a:r>
              <a:rPr lang="ru-RU" sz="2000" b="1" dirty="0">
                <a:solidFill>
                  <a:srgbClr val="C00000"/>
                </a:solidFill>
              </a:rPr>
              <a:t>с обсуждением композиционных </a:t>
            </a:r>
            <a:r>
              <a:rPr lang="ru-RU" sz="2000" b="1" dirty="0" smtClean="0">
                <a:solidFill>
                  <a:srgbClr val="C00000"/>
                </a:solidFill>
              </a:rPr>
              <a:t>частей</a:t>
            </a:r>
          </a:p>
          <a:p>
            <a:pPr lvl="0" algn="ctr"/>
            <a:r>
              <a:rPr lang="ru-RU" sz="2000" i="1" dirty="0"/>
              <a:t>(Сочинение по тексту </a:t>
            </a:r>
            <a:r>
              <a:rPr lang="ru-RU" sz="2000" i="1" dirty="0" err="1"/>
              <a:t>Е.П.Новикова</a:t>
            </a:r>
            <a:r>
              <a:rPr lang="ru-RU" sz="2000" i="1" dirty="0"/>
              <a:t>)</a:t>
            </a:r>
          </a:p>
          <a:p>
            <a:pPr algn="ctr"/>
            <a:endParaRPr lang="ru-RU" sz="2000" b="1" dirty="0">
              <a:solidFill>
                <a:srgbClr val="C00000"/>
              </a:solidFill>
            </a:endParaRPr>
          </a:p>
        </p:txBody>
      </p:sp>
      <p:sp>
        <p:nvSpPr>
          <p:cNvPr id="6" name="Прямоугольник 5"/>
          <p:cNvSpPr/>
          <p:nvPr/>
        </p:nvSpPr>
        <p:spPr>
          <a:xfrm>
            <a:off x="526346" y="1400462"/>
            <a:ext cx="7776864" cy="5170646"/>
          </a:xfrm>
          <a:prstGeom prst="rect">
            <a:avLst/>
          </a:prstGeom>
        </p:spPr>
        <p:txBody>
          <a:bodyPr wrap="square">
            <a:spAutoFit/>
          </a:bodyPr>
          <a:lstStyle/>
          <a:p>
            <a:pPr lvl="0" algn="just">
              <a:lnSpc>
                <a:spcPct val="90000"/>
              </a:lnSpc>
            </a:pPr>
            <a:r>
              <a:rPr lang="ru-RU" sz="2000" b="1" dirty="0" smtClean="0"/>
              <a:t>      Таким </a:t>
            </a:r>
            <a:r>
              <a:rPr lang="ru-RU" sz="2000" b="1" dirty="0"/>
              <a:t>образом, позиция автора заключается в </a:t>
            </a:r>
            <a:r>
              <a:rPr lang="ru-RU" sz="2000" b="1" dirty="0" smtClean="0"/>
              <a:t>следующем: </a:t>
            </a:r>
            <a:r>
              <a:rPr lang="ru-RU" sz="2000" dirty="0" smtClean="0"/>
              <a:t>неравнодушное </a:t>
            </a:r>
            <a:r>
              <a:rPr lang="ru-RU" sz="2000" dirty="0"/>
              <a:t>отношение, простое сочувствие со стороны способны в корне изменить судьбу человека.</a:t>
            </a:r>
          </a:p>
          <a:p>
            <a:pPr algn="just">
              <a:lnSpc>
                <a:spcPct val="90000"/>
              </a:lnSpc>
            </a:pPr>
            <a:r>
              <a:rPr lang="ru-RU" sz="2000" dirty="0"/>
              <a:t>     </a:t>
            </a:r>
            <a:r>
              <a:rPr lang="ru-RU" sz="2000" b="1" dirty="0"/>
              <a:t>С подобным утверждением сложно не согласиться. </a:t>
            </a:r>
            <a:r>
              <a:rPr lang="ru-RU" sz="2000" dirty="0"/>
              <a:t>Я тоже считаю, что </a:t>
            </a:r>
            <a:r>
              <a:rPr lang="ru-RU" sz="2000" dirty="0" smtClean="0"/>
              <a:t>очень </a:t>
            </a:r>
            <a:r>
              <a:rPr lang="ru-RU" sz="2000" dirty="0"/>
              <a:t>важно </a:t>
            </a:r>
            <a:r>
              <a:rPr lang="ru-RU" sz="2000" dirty="0" smtClean="0"/>
              <a:t>вовремя протянуть </a:t>
            </a:r>
            <a:r>
              <a:rPr lang="ru-RU" sz="2000" dirty="0"/>
              <a:t>руку помощи </a:t>
            </a:r>
            <a:r>
              <a:rPr lang="ru-RU" sz="2000" dirty="0" smtClean="0"/>
              <a:t>нуждающемуся, не проходя мимо чужой беды.</a:t>
            </a:r>
            <a:endParaRPr lang="ru-RU" sz="2000" dirty="0"/>
          </a:p>
          <a:p>
            <a:pPr algn="just">
              <a:lnSpc>
                <a:spcPct val="90000"/>
              </a:lnSpc>
            </a:pPr>
            <a:r>
              <a:rPr lang="ru-RU" sz="2000" b="1" dirty="0"/>
              <a:t>     Подтвердить </a:t>
            </a:r>
            <a:r>
              <a:rPr lang="ru-RU" sz="2000" b="1" dirty="0" smtClean="0"/>
              <a:t>справедливость </a:t>
            </a:r>
            <a:r>
              <a:rPr lang="ru-RU" sz="2000" b="1" dirty="0"/>
              <a:t>моих слов может опыт художественной литературы. </a:t>
            </a:r>
            <a:r>
              <a:rPr lang="ru-RU" sz="2000" dirty="0">
                <a:solidFill>
                  <a:srgbClr val="7030A0"/>
                </a:solidFill>
              </a:rPr>
              <a:t>Например, в рассказе </a:t>
            </a:r>
            <a:r>
              <a:rPr lang="ru-RU" sz="2000" dirty="0" err="1">
                <a:solidFill>
                  <a:srgbClr val="7030A0"/>
                </a:solidFill>
              </a:rPr>
              <a:t>А.И.Куприна</a:t>
            </a:r>
            <a:r>
              <a:rPr lang="ru-RU" sz="2000" dirty="0">
                <a:solidFill>
                  <a:srgbClr val="7030A0"/>
                </a:solidFill>
              </a:rPr>
              <a:t> «Чудесный доктор» повествуется о семье </a:t>
            </a:r>
            <a:r>
              <a:rPr lang="ru-RU" sz="2000" dirty="0" err="1">
                <a:solidFill>
                  <a:srgbClr val="7030A0"/>
                </a:solidFill>
              </a:rPr>
              <a:t>Мерцаловых</a:t>
            </a:r>
            <a:r>
              <a:rPr lang="ru-RU" sz="2000" dirty="0">
                <a:solidFill>
                  <a:srgbClr val="7030A0"/>
                </a:solidFill>
              </a:rPr>
              <a:t>, попавшей в крайне тяжёлое положение. И все </a:t>
            </a:r>
            <a:r>
              <a:rPr lang="ru-RU" sz="2000" dirty="0" smtClean="0">
                <a:solidFill>
                  <a:srgbClr val="7030A0"/>
                </a:solidFill>
              </a:rPr>
              <a:t>могло закончиться очень </a:t>
            </a:r>
            <a:r>
              <a:rPr lang="ru-RU" sz="2000" dirty="0">
                <a:solidFill>
                  <a:srgbClr val="7030A0"/>
                </a:solidFill>
              </a:rPr>
              <a:t>печально, если бы на их жизненном пути случайно не появился доктор Пирогов: он помог с лечением младшей дочери, </a:t>
            </a:r>
            <a:r>
              <a:rPr lang="ru-RU" sz="2000" dirty="0" smtClean="0">
                <a:solidFill>
                  <a:srgbClr val="7030A0"/>
                </a:solidFill>
              </a:rPr>
              <a:t>дал денег </a:t>
            </a:r>
            <a:r>
              <a:rPr lang="ru-RU" sz="2000" dirty="0">
                <a:solidFill>
                  <a:srgbClr val="7030A0"/>
                </a:solidFill>
              </a:rPr>
              <a:t>на первое время. Вот так одно событие, неравнодушное отношение чужого </a:t>
            </a:r>
            <a:r>
              <a:rPr lang="ru-RU" sz="2000" dirty="0" smtClean="0">
                <a:solidFill>
                  <a:srgbClr val="7030A0"/>
                </a:solidFill>
              </a:rPr>
              <a:t>человека спасло </a:t>
            </a:r>
            <a:r>
              <a:rPr lang="ru-RU" sz="2000" dirty="0">
                <a:solidFill>
                  <a:srgbClr val="7030A0"/>
                </a:solidFill>
              </a:rPr>
              <a:t>жизнь целой семье.</a:t>
            </a:r>
          </a:p>
          <a:p>
            <a:pPr algn="just">
              <a:lnSpc>
                <a:spcPct val="90000"/>
              </a:lnSpc>
            </a:pPr>
            <a:r>
              <a:rPr lang="ru-RU" sz="2000" dirty="0"/>
              <a:t>    </a:t>
            </a:r>
            <a:r>
              <a:rPr lang="ru-RU" sz="2000" b="1" dirty="0" smtClean="0"/>
              <a:t>Итак</a:t>
            </a:r>
            <a:r>
              <a:rPr lang="ru-RU" sz="2000" dirty="0"/>
              <a:t>, </a:t>
            </a:r>
            <a:r>
              <a:rPr lang="ru-RU" sz="2000" dirty="0" err="1"/>
              <a:t>Е.П.Новиков</a:t>
            </a:r>
            <a:r>
              <a:rPr lang="ru-RU" sz="2000" dirty="0"/>
              <a:t>  </a:t>
            </a:r>
            <a:r>
              <a:rPr lang="ru-RU" sz="2000" b="1" dirty="0"/>
              <a:t>позволил нам в очередной раз убедиться</a:t>
            </a:r>
            <a:r>
              <a:rPr lang="ru-RU" sz="2000" dirty="0"/>
              <a:t> в важности взаимопомощи и осознать, что судьбу человека может изменить всего лишь одна счастливая случайность. (317 слов)</a:t>
            </a:r>
          </a:p>
          <a:p>
            <a:pPr algn="just">
              <a:lnSpc>
                <a:spcPct val="90000"/>
              </a:lnSpc>
            </a:pPr>
            <a:endParaRPr lang="ru-RU" sz="2000" dirty="0"/>
          </a:p>
        </p:txBody>
      </p:sp>
    </p:spTree>
    <p:extLst>
      <p:ext uri="{BB962C8B-B14F-4D97-AF65-F5344CB8AC3E}">
        <p14:creationId xmlns:p14="http://schemas.microsoft.com/office/powerpoint/2010/main" xmlns="" val="1791406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b="1" dirty="0">
                <a:solidFill>
                  <a:schemeClr val="tx1"/>
                </a:solidFill>
              </a:rPr>
              <a:t> </a:t>
            </a:r>
            <a:r>
              <a:rPr lang="ru-RU" b="1" dirty="0" smtClean="0">
                <a:solidFill>
                  <a:schemeClr val="tx1"/>
                </a:solidFill>
              </a:rPr>
              <a:t>          </a:t>
            </a:r>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3059832" y="703986"/>
            <a:ext cx="3148619" cy="400110"/>
          </a:xfrm>
          <a:prstGeom prst="rect">
            <a:avLst/>
          </a:prstGeom>
        </p:spPr>
        <p:txBody>
          <a:bodyPr wrap="none">
            <a:spAutoFit/>
          </a:bodyPr>
          <a:lstStyle/>
          <a:p>
            <a:r>
              <a:rPr lang="ru-RU" sz="2000" b="1" dirty="0" smtClean="0">
                <a:solidFill>
                  <a:srgbClr val="C00000"/>
                </a:solidFill>
              </a:rPr>
              <a:t>Используемая литература</a:t>
            </a:r>
            <a:endParaRPr lang="ru-RU" sz="2000" dirty="0">
              <a:solidFill>
                <a:srgbClr val="C00000"/>
              </a:solidFill>
            </a:endParaRPr>
          </a:p>
        </p:txBody>
      </p:sp>
      <p:sp>
        <p:nvSpPr>
          <p:cNvPr id="6" name="Прямоугольник 5"/>
          <p:cNvSpPr/>
          <p:nvPr/>
        </p:nvSpPr>
        <p:spPr>
          <a:xfrm>
            <a:off x="971600" y="1071545"/>
            <a:ext cx="6816530" cy="3139321"/>
          </a:xfrm>
          <a:prstGeom prst="rect">
            <a:avLst/>
          </a:prstGeom>
        </p:spPr>
        <p:txBody>
          <a:bodyPr wrap="square">
            <a:spAutoFit/>
          </a:bodyPr>
          <a:lstStyle/>
          <a:p>
            <a:r>
              <a:rPr lang="ru-RU" dirty="0"/>
              <a:t> </a:t>
            </a:r>
          </a:p>
          <a:p>
            <a:pPr marL="342900" indent="-342900">
              <a:buAutoNum type="arabicPeriod"/>
            </a:pPr>
            <a:r>
              <a:rPr lang="ru-RU" dirty="0" smtClean="0"/>
              <a:t>Русский язык. Сочинение на ЕГЭ. Курс интенсивной подготовки: учебно-методическое пособие/ </a:t>
            </a:r>
            <a:r>
              <a:rPr lang="ru-RU" dirty="0" err="1" smtClean="0"/>
              <a:t>Н.А.Сенина</a:t>
            </a:r>
            <a:r>
              <a:rPr lang="ru-RU" dirty="0" smtClean="0"/>
              <a:t>, </a:t>
            </a:r>
            <a:r>
              <a:rPr lang="ru-RU" dirty="0" err="1" smtClean="0"/>
              <a:t>А.Г.Нарушевич</a:t>
            </a:r>
            <a:r>
              <a:rPr lang="ru-RU" dirty="0" smtClean="0"/>
              <a:t>; под </a:t>
            </a:r>
            <a:r>
              <a:rPr lang="ru-RU" dirty="0" err="1" smtClean="0"/>
              <a:t>ред.Н.А.Сениной</a:t>
            </a:r>
            <a:r>
              <a:rPr lang="ru-RU" dirty="0" smtClean="0"/>
              <a:t>. – Ростов н/Дону: Легион, 2022</a:t>
            </a:r>
          </a:p>
          <a:p>
            <a:pPr marL="342900" indent="-342900">
              <a:buFontTx/>
              <a:buAutoNum type="arabicPeriod"/>
            </a:pPr>
            <a:r>
              <a:rPr lang="ru-RU" dirty="0"/>
              <a:t>Словарь литературоведческих терминов / С. П. </a:t>
            </a:r>
            <a:r>
              <a:rPr lang="ru-RU" dirty="0" err="1"/>
              <a:t>Белокурова</a:t>
            </a:r>
            <a:r>
              <a:rPr lang="ru-RU" dirty="0"/>
              <a:t> ; науч. ред.: И. Н. Сухих, С. В. Друговейко-Должанская ; </a:t>
            </a:r>
            <a:r>
              <a:rPr lang="ru-RU" dirty="0" err="1"/>
              <a:t>ст</a:t>
            </a:r>
            <a:r>
              <a:rPr lang="ru-RU" dirty="0"/>
              <a:t>.:Д. С. Лихачев, М. Л. </a:t>
            </a:r>
            <a:r>
              <a:rPr lang="ru-RU" dirty="0" err="1"/>
              <a:t>Гаспаров</a:t>
            </a:r>
            <a:r>
              <a:rPr lang="ru-RU" dirty="0"/>
              <a:t>. — Санкт-Петербург: Паритет, 2006.</a:t>
            </a:r>
          </a:p>
          <a:p>
            <a:pPr marL="342900" indent="-342900">
              <a:buAutoNum type="arabicPeriod"/>
            </a:pPr>
            <a:endParaRPr lang="ru-RU" dirty="0" smtClean="0"/>
          </a:p>
          <a:p>
            <a:pPr marL="342900" indent="-342900">
              <a:buAutoNum type="arabicPeriod"/>
            </a:pPr>
            <a:endParaRPr lang="ru-RU" dirty="0"/>
          </a:p>
          <a:p>
            <a:pPr lvl="0"/>
            <a:endParaRPr lang="ru-RU" dirty="0"/>
          </a:p>
        </p:txBody>
      </p:sp>
      <p:sp>
        <p:nvSpPr>
          <p:cNvPr id="5" name="TextBox 4"/>
          <p:cNvSpPr txBox="1"/>
          <p:nvPr/>
        </p:nvSpPr>
        <p:spPr>
          <a:xfrm>
            <a:off x="1763688" y="3573016"/>
            <a:ext cx="184731" cy="369332"/>
          </a:xfrm>
          <a:prstGeom prst="rect">
            <a:avLst/>
          </a:prstGeom>
          <a:noFill/>
        </p:spPr>
        <p:txBody>
          <a:bodyPr wrap="none" rtlCol="0">
            <a:spAutoFit/>
          </a:bodyPr>
          <a:lstStyle/>
          <a:p>
            <a:endParaRPr lang="ru-RU" dirty="0"/>
          </a:p>
        </p:txBody>
      </p:sp>
    </p:spTree>
    <p:extLst>
      <p:ext uri="{BB962C8B-B14F-4D97-AF65-F5344CB8AC3E}">
        <p14:creationId xmlns:p14="http://schemas.microsoft.com/office/powerpoint/2010/main" xmlns="" val="2643498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566057"/>
            <a:ext cx="8001738" cy="5698233"/>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594744" y="638507"/>
            <a:ext cx="7978466" cy="430887"/>
          </a:xfrm>
          <a:prstGeom prst="rect">
            <a:avLst/>
          </a:prstGeom>
        </p:spPr>
        <p:txBody>
          <a:bodyPr wrap="none">
            <a:spAutoFit/>
          </a:bodyPr>
          <a:lstStyle/>
          <a:p>
            <a:r>
              <a:rPr lang="ru-RU" sz="2200" b="1" dirty="0" smtClean="0">
                <a:solidFill>
                  <a:srgbClr val="C00000"/>
                </a:solidFill>
              </a:rPr>
              <a:t>Этапы работы над подготовкой к написанию сочинения ЕГЭ</a:t>
            </a:r>
            <a:endParaRPr lang="ru-RU" sz="2200" dirty="0">
              <a:solidFill>
                <a:srgbClr val="C00000"/>
              </a:solidFill>
            </a:endParaRPr>
          </a:p>
        </p:txBody>
      </p:sp>
      <p:sp>
        <p:nvSpPr>
          <p:cNvPr id="5" name="TextBox 4"/>
          <p:cNvSpPr txBox="1"/>
          <p:nvPr/>
        </p:nvSpPr>
        <p:spPr>
          <a:xfrm>
            <a:off x="594744" y="1165362"/>
            <a:ext cx="7978466" cy="4099584"/>
          </a:xfrm>
          <a:prstGeom prst="rect">
            <a:avLst/>
          </a:prstGeom>
          <a:noFill/>
        </p:spPr>
        <p:txBody>
          <a:bodyPr wrap="square" rtlCol="0">
            <a:spAutoFit/>
          </a:bodyPr>
          <a:lstStyle/>
          <a:p>
            <a:pPr marL="457200" lvl="0" indent="-457200">
              <a:lnSpc>
                <a:spcPct val="150000"/>
              </a:lnSpc>
              <a:buFont typeface="+mj-lt"/>
              <a:buAutoNum type="arabicPeriod"/>
            </a:pPr>
            <a:r>
              <a:rPr lang="ru-RU" sz="2400" i="1" dirty="0"/>
              <a:t>Знакомство с формулировкой задания 27.</a:t>
            </a:r>
            <a:endParaRPr lang="ru-RU" sz="2400" dirty="0"/>
          </a:p>
          <a:p>
            <a:pPr marL="457200" lvl="0" indent="-457200">
              <a:lnSpc>
                <a:spcPct val="150000"/>
              </a:lnSpc>
              <a:buFont typeface="+mj-lt"/>
              <a:buAutoNum type="arabicPeriod"/>
            </a:pPr>
            <a:r>
              <a:rPr lang="ru-RU" sz="2400" i="1" dirty="0" smtClean="0"/>
              <a:t>Работа над композицией </a:t>
            </a:r>
            <a:r>
              <a:rPr lang="ru-RU" sz="2400" i="1" dirty="0"/>
              <a:t>сочинения.</a:t>
            </a:r>
            <a:endParaRPr lang="ru-RU" sz="2400" dirty="0"/>
          </a:p>
          <a:p>
            <a:pPr marL="457200" lvl="0" indent="-457200">
              <a:lnSpc>
                <a:spcPct val="150000"/>
              </a:lnSpc>
              <a:buFont typeface="+mj-lt"/>
              <a:buAutoNum type="arabicPeriod"/>
            </a:pPr>
            <a:r>
              <a:rPr lang="ru-RU" sz="2400" i="1" dirty="0"/>
              <a:t>Знакомство с критериями оценивания сочинения</a:t>
            </a:r>
            <a:r>
              <a:rPr lang="ru-RU" sz="2400" i="1" dirty="0" smtClean="0"/>
              <a:t>.</a:t>
            </a:r>
          </a:p>
          <a:p>
            <a:pPr marL="228600" lvl="0" indent="-228600">
              <a:lnSpc>
                <a:spcPct val="150000"/>
              </a:lnSpc>
              <a:buFont typeface="+mj-lt"/>
              <a:buAutoNum type="arabicPeriod"/>
            </a:pPr>
            <a:endParaRPr lang="ru-RU" sz="800" dirty="0"/>
          </a:p>
          <a:p>
            <a:pPr marL="457200" lvl="0" indent="-457200">
              <a:lnSpc>
                <a:spcPct val="90000"/>
              </a:lnSpc>
              <a:buFont typeface="+mj-lt"/>
              <a:buAutoNum type="arabicPeriod"/>
            </a:pPr>
            <a:r>
              <a:rPr lang="ru-RU" sz="2400" i="1" dirty="0"/>
              <a:t>Демонстрация примерной работы с разбором </a:t>
            </a:r>
            <a:r>
              <a:rPr lang="ru-RU" sz="2400" i="1" dirty="0" smtClean="0"/>
              <a:t>композиционных</a:t>
            </a:r>
          </a:p>
          <a:p>
            <a:pPr lvl="0" indent="447675">
              <a:lnSpc>
                <a:spcPct val="90000"/>
              </a:lnSpc>
            </a:pPr>
            <a:r>
              <a:rPr lang="ru-RU" sz="2400" i="1" dirty="0" smtClean="0"/>
              <a:t>частей.</a:t>
            </a:r>
          </a:p>
          <a:p>
            <a:pPr lvl="0" indent="447675">
              <a:lnSpc>
                <a:spcPct val="90000"/>
              </a:lnSpc>
            </a:pPr>
            <a:endParaRPr lang="ru-RU" dirty="0"/>
          </a:p>
          <a:p>
            <a:pPr marL="457200" lvl="0" indent="-457200">
              <a:lnSpc>
                <a:spcPct val="90000"/>
              </a:lnSpc>
              <a:buFont typeface="+mj-lt"/>
              <a:buAutoNum type="arabicPeriod" startAt="5"/>
            </a:pPr>
            <a:r>
              <a:rPr lang="ru-RU" sz="2400" i="1" dirty="0" smtClean="0"/>
              <a:t>Работа </a:t>
            </a:r>
            <a:r>
              <a:rPr lang="ru-RU" sz="2400" i="1" dirty="0"/>
              <a:t>с каждым </a:t>
            </a:r>
            <a:r>
              <a:rPr lang="ru-RU" sz="2400" i="1" dirty="0" smtClean="0"/>
              <a:t>элементом композиции</a:t>
            </a:r>
            <a:r>
              <a:rPr lang="ru-RU" sz="2400" i="1" dirty="0"/>
              <a:t>.</a:t>
            </a:r>
            <a:endParaRPr lang="ru-RU" sz="2400" dirty="0"/>
          </a:p>
          <a:p>
            <a:pPr marL="457200" lvl="0" indent="-457200">
              <a:lnSpc>
                <a:spcPct val="150000"/>
              </a:lnSpc>
              <a:buFont typeface="+mj-lt"/>
              <a:buAutoNum type="arabicPeriod" startAt="5"/>
            </a:pPr>
            <a:r>
              <a:rPr lang="ru-RU" sz="2400" i="1" dirty="0"/>
              <a:t>Совместная работа с текстом, написание сочинения.</a:t>
            </a:r>
            <a:endParaRPr lang="ru-RU" sz="2400" dirty="0"/>
          </a:p>
          <a:p>
            <a:pPr marL="342900" indent="-342900">
              <a:buFont typeface="+mj-lt"/>
              <a:buAutoNum type="arabicPeriod" startAt="5"/>
            </a:pPr>
            <a:endParaRPr lang="ru-RU" dirty="0"/>
          </a:p>
        </p:txBody>
      </p:sp>
    </p:spTree>
    <p:extLst>
      <p:ext uri="{BB962C8B-B14F-4D97-AF65-F5344CB8AC3E}">
        <p14:creationId xmlns:p14="http://schemas.microsoft.com/office/powerpoint/2010/main" xmlns="" val="11970682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 name="Прямоугольник 2"/>
          <p:cNvSpPr/>
          <p:nvPr/>
        </p:nvSpPr>
        <p:spPr>
          <a:xfrm>
            <a:off x="1057573" y="1071545"/>
            <a:ext cx="6957416" cy="5355312"/>
          </a:xfrm>
          <a:prstGeom prst="rect">
            <a:avLst/>
          </a:prstGeom>
        </p:spPr>
        <p:txBody>
          <a:bodyPr wrap="square">
            <a:spAutoFit/>
          </a:bodyPr>
          <a:lstStyle/>
          <a:p>
            <a:pPr algn="just"/>
            <a:r>
              <a:rPr lang="ru-RU" dirty="0"/>
              <a:t>Напишите сочинение по прочитанному тексту. </a:t>
            </a:r>
            <a:r>
              <a:rPr lang="ru-RU" b="1" dirty="0"/>
              <a:t>Сформулируйте одну </a:t>
            </a:r>
            <a:r>
              <a:rPr lang="ru-RU" b="1" dirty="0" smtClean="0"/>
              <a:t>из </a:t>
            </a:r>
            <a:r>
              <a:rPr lang="ru-RU" b="1" dirty="0"/>
              <a:t>проблем</a:t>
            </a:r>
            <a:r>
              <a:rPr lang="ru-RU" dirty="0"/>
              <a:t>, поставленных автором </a:t>
            </a:r>
            <a:r>
              <a:rPr lang="ru-RU" dirty="0" smtClean="0"/>
              <a:t>текста. </a:t>
            </a:r>
            <a:r>
              <a:rPr lang="ru-RU" b="1" dirty="0" smtClean="0"/>
              <a:t>Прокомментируйте </a:t>
            </a:r>
            <a:r>
              <a:rPr lang="ru-RU" b="1" dirty="0"/>
              <a:t>сформулированную проблему</a:t>
            </a:r>
            <a:r>
              <a:rPr lang="ru-RU" dirty="0"/>
              <a:t>. Включите в комментарий </a:t>
            </a:r>
            <a:r>
              <a:rPr lang="ru-RU" dirty="0" smtClean="0"/>
              <a:t>пояснения к двум примерам-иллюстрациям </a:t>
            </a:r>
            <a:r>
              <a:rPr lang="ru-RU" dirty="0"/>
              <a:t>из прочитанного текста, </a:t>
            </a:r>
            <a:r>
              <a:rPr lang="ru-RU" dirty="0" smtClean="0"/>
              <a:t>которые важны </a:t>
            </a:r>
            <a:r>
              <a:rPr lang="ru-RU" dirty="0"/>
              <a:t>для понимания проблемы исходного текста (избегайте </a:t>
            </a:r>
            <a:r>
              <a:rPr lang="ru-RU" dirty="0" smtClean="0"/>
              <a:t>чрезмерного </a:t>
            </a:r>
            <a:r>
              <a:rPr lang="ru-RU" dirty="0"/>
              <a:t>цитирования). </a:t>
            </a:r>
            <a:r>
              <a:rPr lang="ru-RU" dirty="0" smtClean="0"/>
              <a:t>Проанализируйте указанную смысловую </a:t>
            </a:r>
            <a:r>
              <a:rPr lang="ru-RU" dirty="0"/>
              <a:t>связь между </a:t>
            </a:r>
            <a:r>
              <a:rPr lang="ru-RU" dirty="0" smtClean="0"/>
              <a:t>примерами-иллюстрациями. </a:t>
            </a:r>
          </a:p>
          <a:p>
            <a:pPr algn="just"/>
            <a:r>
              <a:rPr lang="ru-RU" b="1" dirty="0" smtClean="0"/>
              <a:t>Сформулируйте </a:t>
            </a:r>
            <a:r>
              <a:rPr lang="ru-RU" b="1" dirty="0"/>
              <a:t>позицию </a:t>
            </a:r>
            <a:r>
              <a:rPr lang="ru-RU" b="1" dirty="0" smtClean="0"/>
              <a:t>автора</a:t>
            </a:r>
            <a:r>
              <a:rPr lang="ru-RU" dirty="0" smtClean="0"/>
              <a:t> </a:t>
            </a:r>
            <a:r>
              <a:rPr lang="ru-RU" b="1" dirty="0"/>
              <a:t>(рассказчика)</a:t>
            </a:r>
            <a:r>
              <a:rPr lang="ru-RU" dirty="0"/>
              <a:t>. </a:t>
            </a:r>
            <a:endParaRPr lang="ru-RU" dirty="0" smtClean="0"/>
          </a:p>
          <a:p>
            <a:pPr algn="just"/>
            <a:r>
              <a:rPr lang="ru-RU" b="1" dirty="0" smtClean="0"/>
              <a:t>Сформулируйте </a:t>
            </a:r>
            <a:r>
              <a:rPr lang="ru-RU" b="1" dirty="0"/>
              <a:t>и обоснуйте своё отношение </a:t>
            </a:r>
            <a:r>
              <a:rPr lang="ru-RU" b="1" dirty="0" smtClean="0"/>
              <a:t>к </a:t>
            </a:r>
            <a:r>
              <a:rPr lang="ru-RU" b="1" dirty="0"/>
              <a:t>позиции автора (рассказчика)</a:t>
            </a:r>
            <a:r>
              <a:rPr lang="ru-RU" dirty="0"/>
              <a:t> по проблеме исходного текста. </a:t>
            </a:r>
            <a:r>
              <a:rPr lang="ru-RU" dirty="0" smtClean="0"/>
              <a:t>Включите в обоснование пример-аргумент, опирающийся на жизненный, читательский или историко-культурный опыт.</a:t>
            </a:r>
          </a:p>
          <a:p>
            <a:pPr algn="just"/>
            <a:r>
              <a:rPr lang="ru-RU" dirty="0" smtClean="0"/>
              <a:t>Объём </a:t>
            </a:r>
            <a:r>
              <a:rPr lang="ru-RU" dirty="0"/>
              <a:t>сочинения – не менее 150 слов. </a:t>
            </a:r>
            <a:endParaRPr lang="ru-RU" dirty="0" smtClean="0"/>
          </a:p>
          <a:p>
            <a:pPr algn="just"/>
            <a:r>
              <a:rPr lang="ru-RU" dirty="0" smtClean="0"/>
              <a:t>Работа</a:t>
            </a:r>
            <a:r>
              <a:rPr lang="ru-RU" dirty="0"/>
              <a:t>,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a:t>
            </a:r>
            <a:r>
              <a:rPr lang="ru-RU" dirty="0" smtClean="0"/>
              <a:t>0 баллов</a:t>
            </a:r>
            <a:r>
              <a:rPr lang="ru-RU" dirty="0"/>
              <a:t>. </a:t>
            </a:r>
            <a:endParaRPr lang="ru-RU" dirty="0" smtClean="0"/>
          </a:p>
          <a:p>
            <a:pPr algn="just"/>
            <a:r>
              <a:rPr lang="ru-RU" dirty="0" smtClean="0"/>
              <a:t>Сочинение </a:t>
            </a:r>
            <a:r>
              <a:rPr lang="ru-RU" dirty="0"/>
              <a:t>пишите аккуратно, </a:t>
            </a:r>
            <a:r>
              <a:rPr lang="ru-RU" dirty="0" smtClean="0"/>
              <a:t>разборчиво. </a:t>
            </a:r>
            <a:endParaRPr lang="ru-RU" dirty="0"/>
          </a:p>
        </p:txBody>
      </p:sp>
      <p:sp>
        <p:nvSpPr>
          <p:cNvPr id="5" name="Прямоугольник 4"/>
          <p:cNvSpPr/>
          <p:nvPr/>
        </p:nvSpPr>
        <p:spPr>
          <a:xfrm>
            <a:off x="1835696" y="550305"/>
            <a:ext cx="5062604" cy="584775"/>
          </a:xfrm>
          <a:prstGeom prst="rect">
            <a:avLst/>
          </a:prstGeom>
        </p:spPr>
        <p:txBody>
          <a:bodyPr wrap="none">
            <a:spAutoFit/>
          </a:bodyPr>
          <a:lstStyle/>
          <a:p>
            <a:pPr algn="ctr"/>
            <a:r>
              <a:rPr lang="ru-RU" sz="3200" b="1" dirty="0" smtClean="0">
                <a:solidFill>
                  <a:srgbClr val="C00000"/>
                </a:solidFill>
              </a:rPr>
              <a:t>Формулировка задания 27 </a:t>
            </a:r>
            <a:endParaRPr lang="ru-RU"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971600" y="1321718"/>
            <a:ext cx="6813400" cy="2893100"/>
          </a:xfrm>
          <a:prstGeom prst="rect">
            <a:avLst/>
          </a:prstGeom>
          <a:noFill/>
        </p:spPr>
        <p:txBody>
          <a:bodyPr wrap="square" rtlCol="0">
            <a:spAutoFit/>
          </a:bodyPr>
          <a:lstStyle/>
          <a:p>
            <a:pPr lvl="0"/>
            <a:r>
              <a:rPr lang="ru-RU" sz="2000" b="1" dirty="0" smtClean="0"/>
              <a:t>1. Формулировка </a:t>
            </a:r>
            <a:r>
              <a:rPr lang="ru-RU" sz="2000" b="1" dirty="0"/>
              <a:t>проблемы </a:t>
            </a:r>
            <a:r>
              <a:rPr lang="ru-RU" sz="2000" b="1" dirty="0" smtClean="0"/>
              <a:t>текста.</a:t>
            </a:r>
            <a:endParaRPr lang="ru-RU" sz="2000" dirty="0"/>
          </a:p>
          <a:p>
            <a:r>
              <a:rPr lang="ru-RU" i="1" dirty="0"/>
              <a:t>В тексте </a:t>
            </a:r>
            <a:r>
              <a:rPr lang="ru-RU" i="1" dirty="0" smtClean="0"/>
              <a:t>….(ФИО автора) поднимается проблема… (неправильного воспитания</a:t>
            </a:r>
            <a:r>
              <a:rPr lang="ru-RU" i="1" dirty="0"/>
              <a:t>); </a:t>
            </a:r>
            <a:endParaRPr lang="ru-RU" dirty="0"/>
          </a:p>
          <a:p>
            <a:r>
              <a:rPr lang="ru-RU" dirty="0"/>
              <a:t>и</a:t>
            </a:r>
            <a:r>
              <a:rPr lang="ru-RU" dirty="0" smtClean="0"/>
              <a:t>ли</a:t>
            </a:r>
          </a:p>
          <a:p>
            <a:r>
              <a:rPr lang="ru-RU" i="1" dirty="0" smtClean="0"/>
              <a:t>Каким </a:t>
            </a:r>
            <a:r>
              <a:rPr lang="ru-RU" i="1" dirty="0"/>
              <a:t>должно быть правильное воспитание ребенка? Этой сложной проблеме посвящен текст </a:t>
            </a:r>
            <a:r>
              <a:rPr lang="ru-RU" i="1" dirty="0" smtClean="0"/>
              <a:t>…(ФИО автора)</a:t>
            </a:r>
          </a:p>
          <a:p>
            <a:r>
              <a:rPr lang="ru-RU" dirty="0"/>
              <a:t>и</a:t>
            </a:r>
            <a:r>
              <a:rPr lang="ru-RU" dirty="0" smtClean="0"/>
              <a:t>ли </a:t>
            </a:r>
            <a:endParaRPr lang="ru-RU" dirty="0"/>
          </a:p>
          <a:p>
            <a:r>
              <a:rPr lang="ru-RU" i="1" dirty="0"/>
              <a:t>Что </a:t>
            </a:r>
            <a:r>
              <a:rPr lang="ru-RU" i="1" dirty="0" smtClean="0"/>
              <a:t>такое...(настоящая любовь)? </a:t>
            </a:r>
            <a:r>
              <a:rPr lang="ru-RU" i="1" dirty="0"/>
              <a:t>В чем заключается </a:t>
            </a:r>
            <a:r>
              <a:rPr lang="ru-RU" i="1" dirty="0" smtClean="0"/>
              <a:t>…(истинное милосердие)?  </a:t>
            </a:r>
            <a:r>
              <a:rPr lang="ru-RU" i="1" dirty="0"/>
              <a:t>Именно эта проблема привлекла внимание </a:t>
            </a:r>
            <a:r>
              <a:rPr lang="ru-RU" i="1" dirty="0" smtClean="0"/>
              <a:t>… (ФИО автора)</a:t>
            </a:r>
            <a:endParaRPr lang="ru-RU" dirty="0"/>
          </a:p>
          <a:p>
            <a:endParaRPr lang="ru-RU" dirty="0"/>
          </a:p>
        </p:txBody>
      </p:sp>
      <p:sp>
        <p:nvSpPr>
          <p:cNvPr id="7" name="TextBox 6"/>
          <p:cNvSpPr txBox="1"/>
          <p:nvPr/>
        </p:nvSpPr>
        <p:spPr>
          <a:xfrm>
            <a:off x="3428028" y="4416465"/>
            <a:ext cx="2443298" cy="707886"/>
          </a:xfrm>
          <a:prstGeom prst="rect">
            <a:avLst/>
          </a:prstGeom>
          <a:noFill/>
        </p:spPr>
        <p:txBody>
          <a:bodyPr wrap="none" rtlCol="0">
            <a:spAutoFit/>
          </a:bodyPr>
          <a:lstStyle/>
          <a:p>
            <a:pPr algn="ctr"/>
            <a:r>
              <a:rPr lang="ru-RU" sz="2000" b="1" dirty="0" smtClean="0"/>
              <a:t>Проблема = вопрос</a:t>
            </a:r>
          </a:p>
          <a:p>
            <a:pPr algn="ctr"/>
            <a:r>
              <a:rPr lang="ru-RU" sz="2000" b="1" dirty="0" smtClean="0"/>
              <a:t>Проблема ≠ тема</a:t>
            </a:r>
            <a:endParaRPr lang="ru-RU" sz="2000" b="1"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
        <p:nvSpPr>
          <p:cNvPr id="40" name="Прямоугольник 39"/>
          <p:cNvSpPr/>
          <p:nvPr/>
        </p:nvSpPr>
        <p:spPr>
          <a:xfrm>
            <a:off x="3428028" y="4448293"/>
            <a:ext cx="2443298" cy="71481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no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700089" y="1106770"/>
            <a:ext cx="7767735" cy="5445337"/>
          </a:xfrm>
          <a:prstGeom prst="rect">
            <a:avLst/>
          </a:prstGeom>
          <a:noFill/>
        </p:spPr>
        <p:txBody>
          <a:bodyPr wrap="square" rtlCol="0">
            <a:spAutoFit/>
          </a:bodyPr>
          <a:lstStyle/>
          <a:p>
            <a:pPr lvl="0">
              <a:lnSpc>
                <a:spcPct val="90000"/>
              </a:lnSpc>
            </a:pPr>
            <a:r>
              <a:rPr lang="ru-RU" sz="2000" b="1" dirty="0" smtClean="0"/>
              <a:t>2. Комментарий к поставленной проблеме.</a:t>
            </a:r>
            <a:endParaRPr lang="ru-RU" sz="2000" b="1" i="1" dirty="0" smtClean="0"/>
          </a:p>
          <a:p>
            <a:pPr lvl="0">
              <a:lnSpc>
                <a:spcPct val="90000"/>
              </a:lnSpc>
            </a:pPr>
            <a:r>
              <a:rPr lang="ru-RU" b="1" i="1" dirty="0" smtClean="0"/>
              <a:t>1) </a:t>
            </a:r>
            <a:r>
              <a:rPr lang="ru-RU" b="1" dirty="0" smtClean="0"/>
              <a:t>Сначала </a:t>
            </a:r>
            <a:r>
              <a:rPr lang="ru-RU" dirty="0"/>
              <a:t>нужна общая информация о тексте: о ком идёт речь? Какая ситуация находится в центре внимания автора? </a:t>
            </a:r>
            <a:endParaRPr lang="ru-RU" i="1" dirty="0" smtClean="0"/>
          </a:p>
          <a:p>
            <a:pPr>
              <a:lnSpc>
                <a:spcPct val="90000"/>
              </a:lnSpc>
            </a:pPr>
            <a:r>
              <a:rPr lang="ru-RU" i="1" dirty="0" smtClean="0"/>
              <a:t>(</a:t>
            </a:r>
            <a:r>
              <a:rPr lang="ru-RU" i="1" dirty="0"/>
              <a:t>Размышляя над проблемой, автор говорит о том….</a:t>
            </a:r>
            <a:endParaRPr lang="ru-RU" dirty="0"/>
          </a:p>
          <a:p>
            <a:pPr>
              <a:lnSpc>
                <a:spcPct val="90000"/>
              </a:lnSpc>
            </a:pPr>
            <a:r>
              <a:rPr lang="ru-RU" dirty="0"/>
              <a:t>или </a:t>
            </a:r>
            <a:r>
              <a:rPr lang="ru-RU" i="1" dirty="0"/>
              <a:t>Раскрывая проблему, автор приводит в </a:t>
            </a:r>
            <a:r>
              <a:rPr lang="ru-RU" i="1" dirty="0" smtClean="0"/>
              <a:t>качестве примера </a:t>
            </a:r>
            <a:r>
              <a:rPr lang="ru-RU" i="1" dirty="0"/>
              <a:t>отношения между</a:t>
            </a:r>
            <a:r>
              <a:rPr lang="ru-RU" i="1" dirty="0" smtClean="0"/>
              <a:t>…</a:t>
            </a:r>
            <a:endParaRPr lang="ru-RU" dirty="0"/>
          </a:p>
          <a:p>
            <a:pPr>
              <a:lnSpc>
                <a:spcPct val="90000"/>
              </a:lnSpc>
            </a:pPr>
            <a:r>
              <a:rPr lang="ru-RU" dirty="0"/>
              <a:t>или </a:t>
            </a:r>
            <a:r>
              <a:rPr lang="ru-RU" i="1" dirty="0"/>
              <a:t>Автор раскрывает проблему на примере</a:t>
            </a:r>
            <a:r>
              <a:rPr lang="ru-RU" i="1" dirty="0" smtClean="0"/>
              <a:t>….) – 1 предложение</a:t>
            </a:r>
            <a:endParaRPr lang="ru-RU" dirty="0"/>
          </a:p>
          <a:p>
            <a:pPr>
              <a:lnSpc>
                <a:spcPct val="90000"/>
              </a:lnSpc>
            </a:pPr>
            <a:endParaRPr lang="ru-RU" sz="1200" b="1" dirty="0" smtClean="0"/>
          </a:p>
          <a:p>
            <a:pPr>
              <a:lnSpc>
                <a:spcPct val="90000"/>
              </a:lnSpc>
            </a:pPr>
            <a:r>
              <a:rPr lang="ru-RU" b="1" dirty="0" smtClean="0"/>
              <a:t>Далее </a:t>
            </a:r>
            <a:r>
              <a:rPr lang="ru-RU" dirty="0"/>
              <a:t>находим в тексте факты, аспекты, </a:t>
            </a:r>
            <a:r>
              <a:rPr lang="ru-RU" dirty="0" smtClean="0"/>
              <a:t>различные </a:t>
            </a:r>
            <a:r>
              <a:rPr lang="ru-RU" dirty="0"/>
              <a:t>стороны проблемы, помогающие автору </a:t>
            </a:r>
            <a:r>
              <a:rPr lang="ru-RU" dirty="0" smtClean="0"/>
              <a:t>донести свою мысль.</a:t>
            </a:r>
            <a:endParaRPr lang="ru-RU" dirty="0"/>
          </a:p>
          <a:p>
            <a:pPr lvl="0">
              <a:lnSpc>
                <a:spcPct val="90000"/>
              </a:lnSpc>
            </a:pPr>
            <a:endParaRPr lang="ru-RU" sz="1000" b="1" i="1" dirty="0" smtClean="0"/>
          </a:p>
          <a:p>
            <a:pPr lvl="0">
              <a:lnSpc>
                <a:spcPct val="90000"/>
              </a:lnSpc>
            </a:pPr>
            <a:r>
              <a:rPr lang="ru-RU" b="1" i="1" dirty="0" smtClean="0"/>
              <a:t>2) </a:t>
            </a:r>
            <a:r>
              <a:rPr lang="ru-RU" b="1" dirty="0" smtClean="0"/>
              <a:t>1 </a:t>
            </a:r>
            <a:r>
              <a:rPr lang="ru-RU" b="1" dirty="0"/>
              <a:t>пример-иллюстрация </a:t>
            </a:r>
            <a:r>
              <a:rPr lang="ru-RU" dirty="0"/>
              <a:t>(цитата или ссылка на текст) + </a:t>
            </a:r>
            <a:r>
              <a:rPr lang="ru-RU" b="1" dirty="0"/>
              <a:t>пояснение</a:t>
            </a:r>
            <a:r>
              <a:rPr lang="ru-RU" dirty="0"/>
              <a:t> (в чём заключается важность этой мысли для читателя?)</a:t>
            </a:r>
          </a:p>
          <a:p>
            <a:pPr lvl="0">
              <a:lnSpc>
                <a:spcPct val="90000"/>
              </a:lnSpc>
            </a:pPr>
            <a:endParaRPr lang="ru-RU" b="1" i="1" dirty="0" smtClean="0"/>
          </a:p>
          <a:p>
            <a:pPr lvl="0">
              <a:lnSpc>
                <a:spcPct val="90000"/>
              </a:lnSpc>
            </a:pPr>
            <a:r>
              <a:rPr lang="ru-RU" b="1" i="1" dirty="0" smtClean="0"/>
              <a:t>3)</a:t>
            </a:r>
            <a:r>
              <a:rPr lang="ru-RU" b="1" dirty="0" smtClean="0"/>
              <a:t>Логический </a:t>
            </a:r>
            <a:r>
              <a:rPr lang="ru-RU" b="1" dirty="0"/>
              <a:t>переход </a:t>
            </a:r>
            <a:r>
              <a:rPr lang="ru-RU" b="1" dirty="0" smtClean="0"/>
              <a:t>ко </a:t>
            </a:r>
            <a:r>
              <a:rPr lang="ru-RU" b="1" dirty="0"/>
              <a:t>2 </a:t>
            </a:r>
            <a:r>
              <a:rPr lang="ru-RU" b="1" dirty="0" smtClean="0"/>
              <a:t>примеру </a:t>
            </a:r>
            <a:r>
              <a:rPr lang="ru-RU" dirty="0" smtClean="0"/>
              <a:t>- </a:t>
            </a:r>
            <a:r>
              <a:rPr lang="ru-RU" dirty="0"/>
              <a:t>обозначение логической связи (сопоставление, противопоставление и т.п.: </a:t>
            </a:r>
            <a:r>
              <a:rPr lang="ru-RU" i="1" dirty="0"/>
              <a:t>но…., однако…, кроме того…, во-первых…, во-вторых</a:t>
            </a:r>
            <a:r>
              <a:rPr lang="ru-RU" i="1" dirty="0" smtClean="0"/>
              <a:t>…)</a:t>
            </a:r>
          </a:p>
          <a:p>
            <a:pPr lvl="0">
              <a:lnSpc>
                <a:spcPct val="90000"/>
              </a:lnSpc>
            </a:pPr>
            <a:endParaRPr lang="ru-RU" sz="500" b="1" i="1" dirty="0" smtClean="0"/>
          </a:p>
          <a:p>
            <a:pPr lvl="0">
              <a:lnSpc>
                <a:spcPct val="90000"/>
              </a:lnSpc>
            </a:pPr>
            <a:endParaRPr lang="ru-RU" sz="1050" b="1" i="1" dirty="0" smtClean="0"/>
          </a:p>
          <a:p>
            <a:pPr lvl="0">
              <a:lnSpc>
                <a:spcPct val="90000"/>
              </a:lnSpc>
            </a:pPr>
            <a:r>
              <a:rPr lang="ru-RU" b="1" i="1" dirty="0" smtClean="0"/>
              <a:t>4) </a:t>
            </a:r>
            <a:r>
              <a:rPr lang="ru-RU" b="1" dirty="0" smtClean="0"/>
              <a:t>2 </a:t>
            </a:r>
            <a:r>
              <a:rPr lang="ru-RU" b="1" dirty="0"/>
              <a:t>пример-иллюстрация </a:t>
            </a:r>
            <a:r>
              <a:rPr lang="ru-RU" dirty="0"/>
              <a:t>+ </a:t>
            </a:r>
            <a:r>
              <a:rPr lang="ru-RU" b="1" dirty="0"/>
              <a:t>пояснение</a:t>
            </a:r>
          </a:p>
          <a:p>
            <a:pPr lvl="0">
              <a:lnSpc>
                <a:spcPct val="90000"/>
              </a:lnSpc>
            </a:pPr>
            <a:endParaRPr lang="ru-RU" sz="500" b="1" i="1" dirty="0" smtClean="0"/>
          </a:p>
          <a:p>
            <a:pPr lvl="0">
              <a:lnSpc>
                <a:spcPct val="90000"/>
              </a:lnSpc>
            </a:pPr>
            <a:endParaRPr lang="ru-RU" b="1" i="1" dirty="0" smtClean="0"/>
          </a:p>
          <a:p>
            <a:pPr lvl="0">
              <a:lnSpc>
                <a:spcPct val="90000"/>
              </a:lnSpc>
            </a:pPr>
            <a:r>
              <a:rPr lang="ru-RU" b="1" i="1" dirty="0" smtClean="0"/>
              <a:t>5)</a:t>
            </a:r>
            <a:r>
              <a:rPr lang="ru-RU" dirty="0" smtClean="0"/>
              <a:t> </a:t>
            </a:r>
            <a:r>
              <a:rPr lang="ru-RU" b="1" dirty="0" smtClean="0"/>
              <a:t>Анализ </a:t>
            </a:r>
            <a:r>
              <a:rPr lang="ru-RU" b="1" dirty="0"/>
              <a:t>логической связи </a:t>
            </a:r>
            <a:r>
              <a:rPr lang="ru-RU" dirty="0"/>
              <a:t>(подводим к позиции автора). </a:t>
            </a:r>
            <a:r>
              <a:rPr lang="ru-RU" dirty="0" smtClean="0"/>
              <a:t> </a:t>
            </a:r>
            <a:r>
              <a:rPr lang="ru-RU" i="1" dirty="0"/>
              <a:t>С</a:t>
            </a:r>
            <a:r>
              <a:rPr lang="ru-RU" i="1" dirty="0" smtClean="0"/>
              <a:t>опоставляя </a:t>
            </a:r>
            <a:r>
              <a:rPr lang="ru-RU" i="1" dirty="0"/>
              <a:t>данные примеры, автор показывает разные стороны …(понятие)</a:t>
            </a:r>
            <a:endParaRPr lang="ru-RU" dirty="0"/>
          </a:p>
          <a:p>
            <a:pPr>
              <a:lnSpc>
                <a:spcPct val="90000"/>
              </a:lnSpc>
            </a:pPr>
            <a:endParaRPr lang="ru-RU" dirty="0"/>
          </a:p>
        </p:txBody>
      </p:sp>
      <p:sp>
        <p:nvSpPr>
          <p:cNvPr id="60" name="Прямоугольник 59"/>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Tree>
    <p:extLst>
      <p:ext uri="{BB962C8B-B14F-4D97-AF65-F5344CB8AC3E}">
        <p14:creationId xmlns:p14="http://schemas.microsoft.com/office/powerpoint/2010/main" xmlns="" val="1531385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i="1" dirty="0" smtClean="0"/>
              <a:t>)</a:t>
            </a:r>
            <a:endParaRPr lang="ru-RU" dirty="0"/>
          </a:p>
        </p:txBody>
      </p:sp>
      <p:grpSp>
        <p:nvGrpSpPr>
          <p:cNvPr id="2" name="Группа 38"/>
          <p:cNvGrpSpPr/>
          <p:nvPr/>
        </p:nvGrpSpPr>
        <p:grpSpPr>
          <a:xfrm>
            <a:off x="600207" y="1073318"/>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683568" y="1000953"/>
            <a:ext cx="6786610" cy="923330"/>
          </a:xfrm>
          <a:prstGeom prst="rect">
            <a:avLst/>
          </a:prstGeom>
          <a:noFill/>
        </p:spPr>
        <p:txBody>
          <a:bodyPr wrap="square" rtlCol="0">
            <a:spAutoFit/>
          </a:bodyPr>
          <a:lstStyle/>
          <a:p>
            <a:pPr lvl="0"/>
            <a:r>
              <a:rPr lang="ru-RU" b="1" dirty="0" smtClean="0"/>
              <a:t>Важно!</a:t>
            </a:r>
          </a:p>
          <a:p>
            <a:pPr lvl="0"/>
            <a:endParaRPr lang="ru-RU" dirty="0"/>
          </a:p>
          <a:p>
            <a:endParaRPr lang="ru-RU" dirty="0"/>
          </a:p>
        </p:txBody>
      </p:sp>
      <p:sp>
        <p:nvSpPr>
          <p:cNvPr id="6" name="Прямоугольник 5"/>
          <p:cNvSpPr/>
          <p:nvPr/>
        </p:nvSpPr>
        <p:spPr>
          <a:xfrm>
            <a:off x="315104" y="1205069"/>
            <a:ext cx="7900883" cy="1154162"/>
          </a:xfrm>
          <a:prstGeom prst="rect">
            <a:avLst/>
          </a:prstGeom>
        </p:spPr>
        <p:txBody>
          <a:bodyPr wrap="square">
            <a:spAutoFit/>
          </a:bodyPr>
          <a:lstStyle/>
          <a:p>
            <a:pPr marL="455295" indent="-226695" algn="just">
              <a:lnSpc>
                <a:spcPct val="115000"/>
              </a:lnSpc>
              <a:spcAft>
                <a:spcPts val="0"/>
              </a:spcAft>
            </a:pPr>
            <a:r>
              <a:rPr lang="ru-RU" sz="2000" i="1" dirty="0">
                <a:ea typeface="Calibri" panose="020F0502020204030204" pitchFamily="34" charset="0"/>
                <a:cs typeface="Times New Roman" panose="02020603050405020304" pitchFamily="18" charset="0"/>
              </a:rPr>
              <a:t>В комментарии говорим о том, что делает </a:t>
            </a:r>
            <a:r>
              <a:rPr lang="ru-RU" sz="2000" b="1" i="1" dirty="0">
                <a:ea typeface="Calibri" panose="020F0502020204030204" pitchFamily="34" charset="0"/>
                <a:cs typeface="Times New Roman" panose="02020603050405020304" pitchFamily="18" charset="0"/>
              </a:rPr>
              <a:t>АВТОР</a:t>
            </a:r>
            <a:r>
              <a:rPr lang="ru-RU" sz="2000" i="1" dirty="0">
                <a:ea typeface="Calibri" panose="020F0502020204030204" pitchFamily="34" charset="0"/>
                <a:cs typeface="Times New Roman" panose="02020603050405020304" pitchFamily="18" charset="0"/>
              </a:rPr>
              <a:t>:</a:t>
            </a:r>
            <a:endParaRPr lang="ru-RU" sz="2000" dirty="0">
              <a:ea typeface="Calibri" panose="020F0502020204030204" pitchFamily="34" charset="0"/>
              <a:cs typeface="Times New Roman" panose="02020603050405020304" pitchFamily="18" charset="0"/>
            </a:endParaRPr>
          </a:p>
          <a:p>
            <a:pPr marL="455295" indent="-226695" algn="just">
              <a:lnSpc>
                <a:spcPct val="115000"/>
              </a:lnSpc>
              <a:spcAft>
                <a:spcPts val="0"/>
              </a:spcAft>
            </a:pPr>
            <a:r>
              <a:rPr lang="ru-RU" sz="2000" i="1" dirty="0" smtClean="0">
                <a:ea typeface="Calibri" panose="020F0502020204030204" pitchFamily="34" charset="0"/>
                <a:cs typeface="Times New Roman" panose="02020603050405020304" pitchFamily="18" charset="0"/>
              </a:rPr>
              <a:t>Автор </a:t>
            </a:r>
            <a:r>
              <a:rPr lang="ru-RU" sz="2000" i="1" dirty="0">
                <a:ea typeface="Calibri" panose="020F0502020204030204" pitchFamily="34" charset="0"/>
                <a:cs typeface="Times New Roman" panose="02020603050405020304" pitchFamily="18" charset="0"/>
              </a:rPr>
              <a:t>убеждает нас в том, </a:t>
            </a:r>
            <a:r>
              <a:rPr lang="ru-RU" sz="2000" i="1" dirty="0" smtClean="0">
                <a:ea typeface="Calibri" panose="020F0502020204030204" pitchFamily="34" charset="0"/>
                <a:cs typeface="Times New Roman" panose="02020603050405020304" pitchFamily="18" charset="0"/>
              </a:rPr>
              <a:t>что…</a:t>
            </a:r>
            <a:r>
              <a:rPr lang="ru-RU" sz="2000" dirty="0">
                <a:ea typeface="Calibri" panose="020F0502020204030204" pitchFamily="34" charset="0"/>
                <a:cs typeface="Times New Roman" panose="02020603050405020304" pitchFamily="18" charset="0"/>
              </a:rPr>
              <a:t> </a:t>
            </a:r>
            <a:r>
              <a:rPr lang="ru-RU" sz="2000" i="1" dirty="0" smtClean="0">
                <a:ea typeface="Calibri" panose="020F0502020204030204" pitchFamily="34" charset="0"/>
                <a:cs typeface="Times New Roman" panose="02020603050405020304" pitchFamily="18" charset="0"/>
              </a:rPr>
              <a:t>В </a:t>
            </a:r>
            <a:r>
              <a:rPr lang="ru-RU" sz="2000" i="1" dirty="0">
                <a:ea typeface="Calibri" panose="020F0502020204030204" pitchFamily="34" charset="0"/>
                <a:cs typeface="Times New Roman" panose="02020603050405020304" pitchFamily="18" charset="0"/>
              </a:rPr>
              <a:t>качестве </a:t>
            </a:r>
            <a:r>
              <a:rPr lang="ru-RU" sz="2000" i="1" dirty="0" smtClean="0">
                <a:ea typeface="Calibri" panose="020F0502020204030204" pitchFamily="34" charset="0"/>
                <a:cs typeface="Times New Roman" panose="02020603050405020304" pitchFamily="18" charset="0"/>
              </a:rPr>
              <a:t>примера автор рассматривает…</a:t>
            </a:r>
          </a:p>
          <a:p>
            <a:pPr marL="455295" indent="-226695" algn="just">
              <a:lnSpc>
                <a:spcPct val="115000"/>
              </a:lnSpc>
              <a:spcAft>
                <a:spcPts val="0"/>
              </a:spcAft>
            </a:pPr>
            <a:r>
              <a:rPr lang="ru-RU" sz="2000" i="1" dirty="0" smtClean="0">
                <a:ea typeface="Calibri" panose="020F0502020204030204" pitchFamily="34" charset="0"/>
                <a:cs typeface="Times New Roman" panose="02020603050405020304" pitchFamily="18" charset="0"/>
              </a:rPr>
              <a:t>Симпатии </a:t>
            </a:r>
            <a:r>
              <a:rPr lang="ru-RU" sz="2000" i="1" dirty="0">
                <a:ea typeface="Calibri" panose="020F0502020204030204" pitchFamily="34" charset="0"/>
                <a:cs typeface="Times New Roman" panose="02020603050405020304" pitchFamily="18" charset="0"/>
              </a:rPr>
              <a:t>автора на </a:t>
            </a:r>
            <a:r>
              <a:rPr lang="ru-RU" sz="2000" i="1" dirty="0" smtClean="0">
                <a:ea typeface="Calibri" panose="020F0502020204030204" pitchFamily="34" charset="0"/>
                <a:cs typeface="Times New Roman" panose="02020603050405020304" pitchFamily="18" charset="0"/>
              </a:rPr>
              <a:t>стороне…</a:t>
            </a:r>
            <a:r>
              <a:rPr lang="ru-RU" sz="2000" dirty="0">
                <a:ea typeface="Calibri" panose="020F0502020204030204" pitchFamily="34" charset="0"/>
                <a:cs typeface="Times New Roman" panose="02020603050405020304" pitchFamily="18" charset="0"/>
              </a:rPr>
              <a:t> </a:t>
            </a:r>
            <a:r>
              <a:rPr lang="ru-RU" sz="2000" i="1" dirty="0" smtClean="0">
                <a:ea typeface="Calibri" panose="020F0502020204030204" pitchFamily="34" charset="0"/>
                <a:cs typeface="Times New Roman" panose="02020603050405020304" pitchFamily="18" charset="0"/>
              </a:rPr>
              <a:t>Автор </a:t>
            </a:r>
            <a:r>
              <a:rPr lang="ru-RU" sz="2000" i="1" dirty="0">
                <a:ea typeface="Calibri" panose="020F0502020204030204" pitchFamily="34" charset="0"/>
                <a:cs typeface="Times New Roman" panose="02020603050405020304" pitchFamily="18" charset="0"/>
              </a:rPr>
              <a:t>заставляет </a:t>
            </a:r>
            <a:r>
              <a:rPr lang="ru-RU" sz="2000" i="1" dirty="0" smtClean="0">
                <a:ea typeface="Calibri" panose="020F0502020204030204" pitchFamily="34" charset="0"/>
                <a:cs typeface="Times New Roman" panose="02020603050405020304" pitchFamily="18" charset="0"/>
              </a:rPr>
              <a:t>задуматься…</a:t>
            </a:r>
          </a:p>
        </p:txBody>
      </p:sp>
      <p:sp>
        <p:nvSpPr>
          <p:cNvPr id="8" name="Прямоугольник 7"/>
          <p:cNvSpPr/>
          <p:nvPr/>
        </p:nvSpPr>
        <p:spPr>
          <a:xfrm>
            <a:off x="3335990" y="2438180"/>
            <a:ext cx="2472020" cy="923330"/>
          </a:xfrm>
          <a:prstGeom prst="rect">
            <a:avLst/>
          </a:prstGeom>
        </p:spPr>
        <p:txBody>
          <a:bodyPr wrap="square">
            <a:spAutoFit/>
          </a:bodyPr>
          <a:lstStyle/>
          <a:p>
            <a:pPr algn="ctr"/>
            <a:r>
              <a:rPr lang="ru-RU" b="1" dirty="0" smtClean="0"/>
              <a:t>Автор </a:t>
            </a:r>
            <a:r>
              <a:rPr lang="ru-RU" b="1" dirty="0"/>
              <a:t>≠ </a:t>
            </a:r>
            <a:r>
              <a:rPr lang="ru-RU" b="1" dirty="0" smtClean="0"/>
              <a:t>герой</a:t>
            </a:r>
          </a:p>
          <a:p>
            <a:pPr algn="ctr"/>
            <a:r>
              <a:rPr lang="ru-RU" b="1" dirty="0"/>
              <a:t>Герой = рассказчик</a:t>
            </a:r>
          </a:p>
          <a:p>
            <a:endParaRPr lang="ru-RU" dirty="0"/>
          </a:p>
        </p:txBody>
      </p:sp>
      <p:sp>
        <p:nvSpPr>
          <p:cNvPr id="7" name="TextBox 6"/>
          <p:cNvSpPr txBox="1"/>
          <p:nvPr/>
        </p:nvSpPr>
        <p:spPr>
          <a:xfrm>
            <a:off x="643254" y="3363474"/>
            <a:ext cx="7786054" cy="3139321"/>
          </a:xfrm>
          <a:prstGeom prst="rect">
            <a:avLst/>
          </a:prstGeom>
          <a:noFill/>
        </p:spPr>
        <p:txBody>
          <a:bodyPr wrap="square" rtlCol="0">
            <a:spAutoFit/>
          </a:bodyPr>
          <a:lstStyle/>
          <a:p>
            <a:pPr algn="just"/>
            <a:r>
              <a:rPr lang="ru-RU" b="1" dirty="0" smtClean="0"/>
              <a:t>РАССКАЗЧИК</a:t>
            </a:r>
            <a:r>
              <a:rPr lang="ru-RU" b="1" dirty="0"/>
              <a:t>, </a:t>
            </a:r>
            <a:r>
              <a:rPr lang="ru-RU" b="1" dirty="0" smtClean="0"/>
              <a:t>ОБРАЗ РАССКАЗЧИКА</a:t>
            </a:r>
            <a:r>
              <a:rPr lang="ru-RU" dirty="0"/>
              <a:t> — условный образ человека, от лица которого ведётся повествование в литературном произведении.</a:t>
            </a:r>
          </a:p>
          <a:p>
            <a:pPr algn="just"/>
            <a:r>
              <a:rPr lang="ru-RU" dirty="0"/>
              <a:t>Функция рассказчика — объективный рассказ о событиях. Часто рассказчика отождествляют с автором, но это отождествление ошибочно, так как в отличие от автора, рассказчик часто и сам является персонажем и активно участвует в сюжетном действии, иногда обладает конкретным обликом, например возрастом и </a:t>
            </a:r>
            <a:r>
              <a:rPr lang="ru-RU" dirty="0" smtClean="0"/>
              <a:t>именем. </a:t>
            </a:r>
          </a:p>
          <a:p>
            <a:pPr algn="just"/>
            <a:r>
              <a:rPr lang="ru-RU" b="1" i="1" dirty="0" smtClean="0"/>
              <a:t>Примеры:</a:t>
            </a:r>
            <a:r>
              <a:rPr lang="ru-RU" i="1" dirty="0"/>
              <a:t> </a:t>
            </a:r>
            <a:r>
              <a:rPr lang="ru-RU" i="1" dirty="0" smtClean="0"/>
              <a:t>Иван </a:t>
            </a:r>
            <a:r>
              <a:rPr lang="ru-RU" i="1" dirty="0"/>
              <a:t>Петрович Белкин в «Повестях Белкина» А. С. Пушкина, </a:t>
            </a:r>
            <a:endParaRPr lang="ru-RU" i="1" dirty="0" smtClean="0"/>
          </a:p>
          <a:p>
            <a:pPr algn="just"/>
            <a:r>
              <a:rPr lang="ru-RU" i="1" dirty="0" smtClean="0"/>
              <a:t>Максим </a:t>
            </a:r>
            <a:r>
              <a:rPr lang="ru-RU" i="1" dirty="0" err="1"/>
              <a:t>Максимыч</a:t>
            </a:r>
            <a:r>
              <a:rPr lang="ru-RU" i="1" dirty="0"/>
              <a:t> в одной из частей романа М. Ю. Лермонтова «Герой нашего времени». </a:t>
            </a:r>
          </a:p>
          <a:p>
            <a:endParaRPr lang="ru-RU"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
        <p:nvSpPr>
          <p:cNvPr id="3" name="Прямоугольник 2"/>
          <p:cNvSpPr/>
          <p:nvPr/>
        </p:nvSpPr>
        <p:spPr>
          <a:xfrm>
            <a:off x="3454403" y="2430425"/>
            <a:ext cx="2235193" cy="71481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noFill/>
            </a:endParaRPr>
          </a:p>
        </p:txBody>
      </p:sp>
    </p:spTree>
    <p:extLst>
      <p:ext uri="{BB962C8B-B14F-4D97-AF65-F5344CB8AC3E}">
        <p14:creationId xmlns:p14="http://schemas.microsoft.com/office/powerpoint/2010/main" xmlns="" val="33629715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602822" y="6657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 name="Прямоугольник 5"/>
          <p:cNvSpPr/>
          <p:nvPr/>
        </p:nvSpPr>
        <p:spPr>
          <a:xfrm>
            <a:off x="1059304" y="1313725"/>
            <a:ext cx="6465023" cy="2103653"/>
          </a:xfrm>
          <a:prstGeom prst="rect">
            <a:avLst/>
          </a:prstGeom>
        </p:spPr>
        <p:txBody>
          <a:bodyPr wrap="square">
            <a:spAutoFit/>
          </a:bodyPr>
          <a:lstStyle/>
          <a:p>
            <a:pPr lvl="0"/>
            <a:r>
              <a:rPr lang="ru-RU" sz="2000" b="1" dirty="0" smtClean="0"/>
              <a:t>3. Позиция </a:t>
            </a:r>
            <a:r>
              <a:rPr lang="ru-RU" sz="2000" b="1" dirty="0"/>
              <a:t>автора.</a:t>
            </a:r>
            <a:endParaRPr lang="ru-RU" sz="2000" dirty="0"/>
          </a:p>
          <a:p>
            <a:r>
              <a:rPr lang="ru-RU" i="1" dirty="0"/>
              <a:t>Таким образом, автор подводит нас к следующему выводу:…</a:t>
            </a:r>
            <a:endParaRPr lang="ru-RU" dirty="0"/>
          </a:p>
          <a:p>
            <a:r>
              <a:rPr lang="ru-RU" dirty="0"/>
              <a:t>или </a:t>
            </a:r>
            <a:r>
              <a:rPr lang="ru-RU" i="1" dirty="0"/>
              <a:t>Позиция автора такова….</a:t>
            </a:r>
            <a:endParaRPr lang="ru-RU" dirty="0"/>
          </a:p>
          <a:p>
            <a:r>
              <a:rPr lang="ru-RU" dirty="0"/>
              <a:t>или </a:t>
            </a:r>
            <a:r>
              <a:rPr lang="ru-RU" i="1" dirty="0"/>
              <a:t>В тексте доказывается мысль о том, что..</a:t>
            </a:r>
            <a:endParaRPr lang="ru-RU" dirty="0"/>
          </a:p>
          <a:p>
            <a:r>
              <a:rPr lang="ru-RU" dirty="0"/>
              <a:t>или </a:t>
            </a:r>
            <a:r>
              <a:rPr lang="ru-RU" i="1" dirty="0"/>
              <a:t>Таким образом, главная мысль текста заключается в следующем</a:t>
            </a:r>
            <a:r>
              <a:rPr lang="ru-RU" i="1" dirty="0" smtClean="0"/>
              <a:t>:…</a:t>
            </a:r>
            <a:endParaRPr lang="ru-RU" dirty="0"/>
          </a:p>
          <a:p>
            <a:endParaRPr lang="ru-RU" dirty="0" smtClean="0">
              <a:effectLst/>
              <a:latin typeface="Calibri" panose="020F0502020204030204" pitchFamily="34" charset="0"/>
              <a:ea typeface="Calibri" panose="020F0502020204030204" pitchFamily="34" charset="0"/>
              <a:cs typeface="Times New Roman" panose="02020603050405020304" pitchFamily="18" charset="0"/>
            </a:endParaRPr>
          </a:p>
          <a:p>
            <a:pPr marL="455295" indent="-226695" algn="just">
              <a:lnSpc>
                <a:spcPct val="115000"/>
              </a:lnSpc>
              <a:spcAft>
                <a:spcPts val="1000"/>
              </a:spcAft>
            </a:pPr>
            <a:r>
              <a:rPr lang="ru-RU" dirty="0" smtClean="0">
                <a:effectLst/>
                <a:ea typeface="Calibri" panose="020F0502020204030204" pitchFamily="34" charset="0"/>
                <a:cs typeface="Times New Roman" panose="02020603050405020304" pitchFamily="18" charset="0"/>
              </a:rPr>
              <a:t>(Отвечаем на вопрос, поставленный в начале сочинения!)</a:t>
            </a:r>
            <a:endParaRPr lang="ru-RU" dirty="0">
              <a:effectLst/>
              <a:ea typeface="Calibri" panose="020F0502020204030204" pitchFamily="34" charset="0"/>
              <a:cs typeface="Times New Roman" panose="02020603050405020304" pitchFamily="18" charset="0"/>
            </a:endParaRPr>
          </a:p>
        </p:txBody>
      </p:sp>
      <p:sp>
        <p:nvSpPr>
          <p:cNvPr id="8" name="Прямоугольник 7"/>
          <p:cNvSpPr/>
          <p:nvPr/>
        </p:nvSpPr>
        <p:spPr>
          <a:xfrm>
            <a:off x="1262324" y="3578130"/>
            <a:ext cx="6432202" cy="1477328"/>
          </a:xfrm>
          <a:prstGeom prst="rect">
            <a:avLst/>
          </a:prstGeom>
        </p:spPr>
        <p:txBody>
          <a:bodyPr wrap="square">
            <a:spAutoFit/>
          </a:bodyPr>
          <a:lstStyle/>
          <a:p>
            <a:pPr algn="ctr"/>
            <a:r>
              <a:rPr lang="ru-RU" b="1" dirty="0"/>
              <a:t>Ответ на вопрос-проблему — это идея </a:t>
            </a:r>
            <a:r>
              <a:rPr lang="ru-RU" b="1" dirty="0" smtClean="0"/>
              <a:t>произведения, главная мысль</a:t>
            </a:r>
            <a:endParaRPr lang="ru-RU" dirty="0"/>
          </a:p>
          <a:p>
            <a:pPr algn="ctr"/>
            <a:endParaRPr lang="ru-RU" i="1" dirty="0"/>
          </a:p>
          <a:p>
            <a:pPr algn="ctr"/>
            <a:endParaRPr lang="ru-RU" dirty="0" smtClean="0"/>
          </a:p>
          <a:p>
            <a:pPr algn="ctr"/>
            <a:r>
              <a:rPr lang="ru-RU" b="1" dirty="0" smtClean="0"/>
              <a:t>Позиция автора </a:t>
            </a:r>
            <a:r>
              <a:rPr lang="ru-RU" b="1" dirty="0"/>
              <a:t>= </a:t>
            </a:r>
            <a:r>
              <a:rPr lang="ru-RU" b="1" dirty="0" smtClean="0"/>
              <a:t>главная мысль текста</a:t>
            </a:r>
            <a:endParaRPr lang="ru-RU" b="1"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
        <p:nvSpPr>
          <p:cNvPr id="40" name="Прямоугольник 39"/>
          <p:cNvSpPr/>
          <p:nvPr/>
        </p:nvSpPr>
        <p:spPr>
          <a:xfrm>
            <a:off x="2195736" y="4500571"/>
            <a:ext cx="4608512" cy="715640"/>
          </a:xfrm>
          <a:prstGeom prst="rect">
            <a:avLst/>
          </a:prstGeom>
          <a:no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noFill/>
            </a:endParaRPr>
          </a:p>
        </p:txBody>
      </p:sp>
    </p:spTree>
    <p:extLst>
      <p:ext uri="{BB962C8B-B14F-4D97-AF65-F5344CB8AC3E}">
        <p14:creationId xmlns:p14="http://schemas.microsoft.com/office/powerpoint/2010/main" xmlns="" val="3190885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447500" y="531553"/>
            <a:ext cx="8280920" cy="5976664"/>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ru-RU" dirty="0"/>
          </a:p>
        </p:txBody>
      </p:sp>
      <p:grpSp>
        <p:nvGrpSpPr>
          <p:cNvPr id="2" name="Группа 38"/>
          <p:cNvGrpSpPr/>
          <p:nvPr/>
        </p:nvGrpSpPr>
        <p:grpSpPr>
          <a:xfrm>
            <a:off x="571472" y="1071545"/>
            <a:ext cx="8032976" cy="5387407"/>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 name="Прямоугольник 5"/>
          <p:cNvSpPr/>
          <p:nvPr/>
        </p:nvSpPr>
        <p:spPr>
          <a:xfrm>
            <a:off x="571472" y="1071545"/>
            <a:ext cx="8156948" cy="4816703"/>
          </a:xfrm>
          <a:prstGeom prst="rect">
            <a:avLst/>
          </a:prstGeom>
        </p:spPr>
        <p:txBody>
          <a:bodyPr wrap="square">
            <a:spAutoFit/>
          </a:bodyPr>
          <a:lstStyle/>
          <a:p>
            <a:pPr lvl="0"/>
            <a:r>
              <a:rPr lang="ru-RU" sz="2000" b="1" dirty="0" smtClean="0"/>
              <a:t>4. Собственная </a:t>
            </a:r>
            <a:r>
              <a:rPr lang="ru-RU" sz="2000" b="1" dirty="0"/>
              <a:t>позиция</a:t>
            </a:r>
            <a:r>
              <a:rPr lang="ru-RU" sz="2000" b="1" dirty="0" smtClean="0"/>
              <a:t>.</a:t>
            </a:r>
            <a:endParaRPr lang="ru-RU" sz="800" b="1" dirty="0" smtClean="0"/>
          </a:p>
          <a:p>
            <a:r>
              <a:rPr lang="ru-RU" b="1" dirty="0" smtClean="0"/>
              <a:t>Согласие </a:t>
            </a:r>
            <a:r>
              <a:rPr lang="ru-RU" b="1" dirty="0"/>
              <a:t>+ тезис + обоснование</a:t>
            </a:r>
            <a:endParaRPr lang="ru-RU" dirty="0"/>
          </a:p>
          <a:p>
            <a:pPr lvl="0"/>
            <a:r>
              <a:rPr lang="ru-RU" i="1" dirty="0" smtClean="0"/>
              <a:t>1) С </a:t>
            </a:r>
            <a:r>
              <a:rPr lang="ru-RU" i="1" dirty="0"/>
              <a:t>позицией автора </a:t>
            </a:r>
            <a:r>
              <a:rPr lang="ru-RU" b="1" i="1" dirty="0"/>
              <a:t>невозможно не согласиться</a:t>
            </a:r>
            <a:r>
              <a:rPr lang="ru-RU" i="1" dirty="0"/>
              <a:t>. </a:t>
            </a:r>
            <a:endParaRPr lang="ru-RU" dirty="0"/>
          </a:p>
          <a:p>
            <a:pPr lvl="0"/>
            <a:endParaRPr lang="ru-RU" sz="900" i="1" dirty="0" smtClean="0"/>
          </a:p>
          <a:p>
            <a:pPr lvl="0"/>
            <a:r>
              <a:rPr lang="ru-RU" i="1" dirty="0" smtClean="0"/>
              <a:t>2) </a:t>
            </a:r>
            <a:r>
              <a:rPr lang="ru-RU" i="1" dirty="0"/>
              <a:t>Действительно,…(</a:t>
            </a:r>
            <a:r>
              <a:rPr lang="ru-RU" b="1" i="1" dirty="0"/>
              <a:t>тезис</a:t>
            </a:r>
            <a:r>
              <a:rPr lang="ru-RU" i="1" dirty="0"/>
              <a:t> – с чем согласен)</a:t>
            </a:r>
            <a:endParaRPr lang="ru-RU" dirty="0"/>
          </a:p>
          <a:p>
            <a:r>
              <a:rPr lang="ru-RU" dirty="0"/>
              <a:t>или </a:t>
            </a:r>
            <a:r>
              <a:rPr lang="ru-RU" b="1" i="1" dirty="0"/>
              <a:t>Я согласен с автором </a:t>
            </a:r>
            <a:r>
              <a:rPr lang="ru-RU" i="1" dirty="0"/>
              <a:t>и тоже считаю, что…(</a:t>
            </a:r>
            <a:r>
              <a:rPr lang="ru-RU" b="1" i="1" dirty="0"/>
              <a:t>тезис</a:t>
            </a:r>
            <a:r>
              <a:rPr lang="ru-RU" i="1" dirty="0"/>
              <a:t>)</a:t>
            </a:r>
            <a:endParaRPr lang="ru-RU" dirty="0"/>
          </a:p>
          <a:p>
            <a:pPr lvl="0"/>
            <a:endParaRPr lang="ru-RU" i="1" dirty="0" smtClean="0"/>
          </a:p>
          <a:p>
            <a:pPr lvl="0"/>
            <a:r>
              <a:rPr lang="ru-RU" i="1" dirty="0" smtClean="0"/>
              <a:t>3) </a:t>
            </a:r>
            <a:r>
              <a:rPr lang="ru-RU" b="1" i="1" dirty="0" smtClean="0"/>
              <a:t>Обоснование </a:t>
            </a:r>
            <a:r>
              <a:rPr lang="ru-RU" dirty="0"/>
              <a:t> </a:t>
            </a:r>
            <a:r>
              <a:rPr lang="ru-RU" dirty="0" smtClean="0"/>
              <a:t>(например</a:t>
            </a:r>
            <a:r>
              <a:rPr lang="ru-RU" dirty="0"/>
              <a:t>, аргумент </a:t>
            </a:r>
            <a:r>
              <a:rPr lang="ru-RU" u="sng" dirty="0"/>
              <a:t>из литературы</a:t>
            </a:r>
            <a:r>
              <a:rPr lang="ru-RU" dirty="0"/>
              <a:t>:</a:t>
            </a:r>
          </a:p>
          <a:p>
            <a:endParaRPr lang="ru-RU" sz="800" i="1" dirty="0" smtClean="0"/>
          </a:p>
          <a:p>
            <a:r>
              <a:rPr lang="ru-RU" i="1" dirty="0" smtClean="0"/>
              <a:t>Подтверждение справедливости моего высказывания </a:t>
            </a:r>
            <a:r>
              <a:rPr lang="ru-RU" i="1" dirty="0"/>
              <a:t>можно найти в произведениях художественной литературы. Так, в романе…</a:t>
            </a:r>
            <a:endParaRPr lang="ru-RU" dirty="0"/>
          </a:p>
          <a:p>
            <a:r>
              <a:rPr lang="ru-RU" dirty="0"/>
              <a:t>или </a:t>
            </a:r>
            <a:r>
              <a:rPr lang="ru-RU" i="1" dirty="0"/>
              <a:t>Проблема… нашла отражение в произведениях художественной литературы. Например, в </a:t>
            </a:r>
            <a:r>
              <a:rPr lang="ru-RU" i="1" dirty="0" smtClean="0"/>
              <a:t>романе </a:t>
            </a:r>
            <a:r>
              <a:rPr lang="ru-RU" i="1" dirty="0" err="1"/>
              <a:t>А.С.Пушкина</a:t>
            </a:r>
            <a:r>
              <a:rPr lang="ru-RU" i="1" dirty="0"/>
              <a:t> «Капитанская дочка»…)</a:t>
            </a:r>
            <a:endParaRPr lang="ru-RU" dirty="0"/>
          </a:p>
          <a:p>
            <a:endParaRPr lang="ru-RU" sz="900" dirty="0" smtClean="0"/>
          </a:p>
          <a:p>
            <a:r>
              <a:rPr lang="ru-RU" dirty="0" smtClean="0"/>
              <a:t> </a:t>
            </a:r>
            <a:r>
              <a:rPr lang="ru-RU" dirty="0"/>
              <a:t>и</a:t>
            </a:r>
            <a:r>
              <a:rPr lang="ru-RU" dirty="0" smtClean="0"/>
              <a:t>ли </a:t>
            </a:r>
            <a:r>
              <a:rPr lang="ru-RU" u="sng" dirty="0"/>
              <a:t>из жизненного опыта</a:t>
            </a:r>
            <a:r>
              <a:rPr lang="ru-RU" dirty="0"/>
              <a:t>:</a:t>
            </a:r>
          </a:p>
          <a:p>
            <a:r>
              <a:rPr lang="ru-RU" i="1" dirty="0"/>
              <a:t>В повседневной жизни можно найти немало примеров, подтверждающих мысль о том, что…</a:t>
            </a:r>
            <a:endParaRPr lang="ru-RU" dirty="0"/>
          </a:p>
          <a:p>
            <a:endParaRPr lang="ru-RU" sz="900" dirty="0" smtClean="0"/>
          </a:p>
          <a:p>
            <a:r>
              <a:rPr lang="ru-RU" dirty="0"/>
              <a:t>и</a:t>
            </a:r>
            <a:r>
              <a:rPr lang="ru-RU" dirty="0" smtClean="0"/>
              <a:t>ли </a:t>
            </a:r>
            <a:r>
              <a:rPr lang="ru-RU" u="sng" dirty="0" smtClean="0"/>
              <a:t>логическое </a:t>
            </a:r>
            <a:r>
              <a:rPr lang="ru-RU" u="sng" dirty="0"/>
              <a:t>рассуждение-обоснование</a:t>
            </a:r>
            <a:r>
              <a:rPr lang="ru-RU" dirty="0"/>
              <a:t>:</a:t>
            </a:r>
          </a:p>
          <a:p>
            <a:r>
              <a:rPr lang="ru-RU" i="1" dirty="0"/>
              <a:t>В современном обществе человеку сложно </a:t>
            </a:r>
            <a:r>
              <a:rPr lang="ru-RU" i="1" dirty="0" smtClean="0"/>
              <a:t>достичь </a:t>
            </a:r>
            <a:r>
              <a:rPr lang="ru-RU" i="1" dirty="0"/>
              <a:t>успеха без хорошего </a:t>
            </a:r>
            <a:r>
              <a:rPr lang="ru-RU" i="1" dirty="0" smtClean="0"/>
              <a:t>образования. Например</a:t>
            </a:r>
            <a:r>
              <a:rPr lang="ru-RU" i="1" dirty="0"/>
              <a:t>,…</a:t>
            </a:r>
            <a:endParaRPr lang="ru-RU"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Tree>
    <p:extLst>
      <p:ext uri="{BB962C8B-B14F-4D97-AF65-F5344CB8AC3E}">
        <p14:creationId xmlns:p14="http://schemas.microsoft.com/office/powerpoint/2010/main" xmlns="" val="770343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chemeClr val="accent5">
                <a:lumMod val="75000"/>
              </a:schemeClr>
            </a:gs>
          </a:gsLst>
          <a:lin ang="2700000" scaled="1"/>
          <a:tileRect/>
        </a:gradFill>
        <a:effectLst/>
      </p:bgPr>
    </p:bg>
    <p:spTree>
      <p:nvGrpSpPr>
        <p:cNvPr id="1" name=""/>
        <p:cNvGrpSpPr/>
        <p:nvPr/>
      </p:nvGrpSpPr>
      <p:grpSpPr>
        <a:xfrm>
          <a:off x="0" y="0"/>
          <a:ext cx="0" cy="0"/>
          <a:chOff x="0" y="0"/>
          <a:chExt cx="0" cy="0"/>
        </a:xfrm>
      </p:grpSpPr>
      <p:sp>
        <p:nvSpPr>
          <p:cNvPr id="4" name="Прямоугольник 3"/>
          <p:cNvSpPr/>
          <p:nvPr/>
        </p:nvSpPr>
        <p:spPr>
          <a:xfrm>
            <a:off x="571472" y="642918"/>
            <a:ext cx="7929618" cy="5643602"/>
          </a:xfrm>
          <a:prstGeom prst="rect">
            <a:avLst/>
          </a:prstGeom>
          <a:solidFill>
            <a:srgbClr val="F7F5F3"/>
          </a:solidFill>
          <a:ln w="19050" cmpd="sng">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ru-RU" b="1" dirty="0" smtClean="0">
                <a:solidFill>
                  <a:schemeClr val="tx1"/>
                </a:solidFill>
              </a:rPr>
              <a:t>           </a:t>
            </a:r>
          </a:p>
          <a:p>
            <a:pPr lvl="0"/>
            <a:endParaRPr lang="ru-RU" b="1" dirty="0">
              <a:solidFill>
                <a:schemeClr val="tx1"/>
              </a:solidFill>
            </a:endParaRPr>
          </a:p>
          <a:p>
            <a:r>
              <a:rPr lang="ru-RU" dirty="0" smtClean="0">
                <a:solidFill>
                  <a:schemeClr val="tx1"/>
                </a:solidFill>
              </a:rPr>
              <a:t> </a:t>
            </a:r>
          </a:p>
          <a:p>
            <a:r>
              <a:rPr lang="ru-RU" dirty="0">
                <a:solidFill>
                  <a:schemeClr val="tx1"/>
                </a:solidFill>
              </a:rPr>
              <a:t> </a:t>
            </a:r>
            <a:r>
              <a:rPr lang="ru-RU" dirty="0" smtClean="0">
                <a:solidFill>
                  <a:schemeClr val="tx1"/>
                </a:solidFill>
              </a:rPr>
              <a:t>   </a:t>
            </a:r>
            <a:r>
              <a:rPr lang="ru-RU" sz="2000" dirty="0" smtClean="0">
                <a:solidFill>
                  <a:schemeClr val="tx1"/>
                </a:solidFill>
              </a:rPr>
              <a:t>Заключение должно представлять </a:t>
            </a:r>
            <a:r>
              <a:rPr lang="ru-RU" sz="2000" dirty="0">
                <a:solidFill>
                  <a:schemeClr val="tx1"/>
                </a:solidFill>
              </a:rPr>
              <a:t>собой логически завершённую мысль, высказанную во </a:t>
            </a:r>
            <a:r>
              <a:rPr lang="ru-RU" sz="2000" dirty="0" smtClean="0">
                <a:solidFill>
                  <a:schemeClr val="tx1"/>
                </a:solidFill>
              </a:rPr>
              <a:t>вступлении, </a:t>
            </a:r>
            <a:r>
              <a:rPr lang="ru-RU" sz="2000" dirty="0">
                <a:solidFill>
                  <a:schemeClr val="tx1"/>
                </a:solidFill>
              </a:rPr>
              <a:t>и </a:t>
            </a:r>
            <a:r>
              <a:rPr lang="ru-RU" sz="2000" dirty="0" smtClean="0">
                <a:solidFill>
                  <a:schemeClr val="tx1"/>
                </a:solidFill>
              </a:rPr>
              <a:t>являться </a:t>
            </a:r>
            <a:r>
              <a:rPr lang="ru-RU" sz="2000" dirty="0">
                <a:solidFill>
                  <a:schemeClr val="tx1"/>
                </a:solidFill>
              </a:rPr>
              <a:t>результатом рассуждения о </a:t>
            </a:r>
            <a:r>
              <a:rPr lang="ru-RU" sz="2000" dirty="0" smtClean="0">
                <a:solidFill>
                  <a:schemeClr val="tx1"/>
                </a:solidFill>
              </a:rPr>
              <a:t>рассматриваемой проблеме </a:t>
            </a:r>
            <a:r>
              <a:rPr lang="ru-RU" sz="2000" dirty="0">
                <a:solidFill>
                  <a:schemeClr val="tx1"/>
                </a:solidFill>
              </a:rPr>
              <a:t>исходного текста.</a:t>
            </a:r>
          </a:p>
          <a:p>
            <a:pPr lvl="0"/>
            <a:endParaRPr lang="ru-RU" dirty="0">
              <a:solidFill>
                <a:schemeClr val="tx1"/>
              </a:solidFill>
            </a:endParaRPr>
          </a:p>
        </p:txBody>
      </p:sp>
      <p:grpSp>
        <p:nvGrpSpPr>
          <p:cNvPr id="2" name="Группа 38"/>
          <p:cNvGrpSpPr/>
          <p:nvPr/>
        </p:nvGrpSpPr>
        <p:grpSpPr>
          <a:xfrm>
            <a:off x="571472" y="1071546"/>
            <a:ext cx="7929618" cy="4857784"/>
            <a:chOff x="571472" y="1000108"/>
            <a:chExt cx="7929618" cy="4857784"/>
          </a:xfrm>
        </p:grpSpPr>
        <p:cxnSp>
          <p:nvCxnSpPr>
            <p:cNvPr id="20" name="Прямая соединительная линия 19"/>
            <p:cNvCxnSpPr/>
            <p:nvPr/>
          </p:nvCxnSpPr>
          <p:spPr>
            <a:xfrm rot="10800000">
              <a:off x="571472" y="100010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rot="10800000">
              <a:off x="571472" y="128586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rot="10800000">
              <a:off x="571472" y="157161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rot="10800000">
              <a:off x="571472" y="185736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rot="10800000">
              <a:off x="571472" y="242886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rot="10800000">
              <a:off x="571472" y="214311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rot="10800000">
              <a:off x="571472" y="271462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rot="10800000">
              <a:off x="571472" y="300037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9" name="Прямая соединительная линия 28"/>
            <p:cNvCxnSpPr/>
            <p:nvPr/>
          </p:nvCxnSpPr>
          <p:spPr>
            <a:xfrm rot="10800000">
              <a:off x="571472" y="357187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rot="10800000">
              <a:off x="571472" y="328612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1" name="Прямая соединительная линия 30"/>
            <p:cNvCxnSpPr/>
            <p:nvPr/>
          </p:nvCxnSpPr>
          <p:spPr>
            <a:xfrm rot="10800000">
              <a:off x="571472" y="385762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rot="10800000">
              <a:off x="571472" y="414338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rot="10800000">
              <a:off x="571472" y="442913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rot="10800000">
              <a:off x="571472" y="5286388"/>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rot="10800000">
              <a:off x="571472" y="5000636"/>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Прямая соединительная линия 35"/>
            <p:cNvCxnSpPr/>
            <p:nvPr/>
          </p:nvCxnSpPr>
          <p:spPr>
            <a:xfrm rot="10800000">
              <a:off x="571472" y="4714884"/>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Прямая соединительная линия 36"/>
            <p:cNvCxnSpPr/>
            <p:nvPr/>
          </p:nvCxnSpPr>
          <p:spPr>
            <a:xfrm rot="10800000">
              <a:off x="571472" y="5572140"/>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Прямая соединительная линия 37"/>
            <p:cNvCxnSpPr/>
            <p:nvPr/>
          </p:nvCxnSpPr>
          <p:spPr>
            <a:xfrm rot="10800000">
              <a:off x="571472" y="5857892"/>
              <a:ext cx="7929618" cy="0"/>
            </a:xfrm>
            <a:prstGeom prst="line">
              <a:avLst/>
            </a:prstGeom>
            <a:ln w="12700">
              <a:solidFill>
                <a:schemeClr val="accent4">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6" name="Прямоугольник 5"/>
          <p:cNvSpPr/>
          <p:nvPr/>
        </p:nvSpPr>
        <p:spPr>
          <a:xfrm>
            <a:off x="1113056" y="980728"/>
            <a:ext cx="6816530" cy="1785104"/>
          </a:xfrm>
          <a:prstGeom prst="rect">
            <a:avLst/>
          </a:prstGeom>
        </p:spPr>
        <p:txBody>
          <a:bodyPr wrap="square">
            <a:spAutoFit/>
          </a:bodyPr>
          <a:lstStyle/>
          <a:p>
            <a:pPr lvl="0"/>
            <a:r>
              <a:rPr lang="ru-RU" sz="2000" b="1" dirty="0" smtClean="0"/>
              <a:t>5. Вывод</a:t>
            </a:r>
            <a:r>
              <a:rPr lang="ru-RU" sz="2000" b="1" dirty="0"/>
              <a:t>.</a:t>
            </a:r>
            <a:endParaRPr lang="ru-RU" sz="2000" dirty="0"/>
          </a:p>
          <a:p>
            <a:r>
              <a:rPr lang="ru-RU" i="1" dirty="0"/>
              <a:t>Итак, текст</a:t>
            </a:r>
            <a:r>
              <a:rPr lang="ru-RU" i="1" dirty="0" smtClean="0"/>
              <a:t>…(ФИО автора) </a:t>
            </a:r>
            <a:r>
              <a:rPr lang="ru-RU" i="1" dirty="0"/>
              <a:t>заставил нас обратить внимание на такую важную проблему, как…</a:t>
            </a:r>
            <a:endParaRPr lang="ru-RU" dirty="0"/>
          </a:p>
          <a:p>
            <a:r>
              <a:rPr lang="ru-RU" dirty="0"/>
              <a:t>или</a:t>
            </a:r>
            <a:r>
              <a:rPr lang="ru-RU" i="1" dirty="0"/>
              <a:t> Таким образом, …(автор) поднимает в тексте проблему, важную для каждого из нас, и призывает…</a:t>
            </a:r>
            <a:endParaRPr lang="ru-RU" dirty="0"/>
          </a:p>
          <a:p>
            <a:r>
              <a:rPr lang="ru-RU" dirty="0"/>
              <a:t>или</a:t>
            </a:r>
            <a:r>
              <a:rPr lang="ru-RU" i="1" dirty="0"/>
              <a:t> В заключение хочется еще раз отметить, что…</a:t>
            </a:r>
            <a:endParaRPr lang="ru-RU" dirty="0"/>
          </a:p>
        </p:txBody>
      </p:sp>
      <p:sp>
        <p:nvSpPr>
          <p:cNvPr id="5" name="TextBox 4"/>
          <p:cNvSpPr txBox="1"/>
          <p:nvPr/>
        </p:nvSpPr>
        <p:spPr>
          <a:xfrm>
            <a:off x="1763688" y="3573016"/>
            <a:ext cx="184731" cy="369332"/>
          </a:xfrm>
          <a:prstGeom prst="rect">
            <a:avLst/>
          </a:prstGeom>
          <a:noFill/>
        </p:spPr>
        <p:txBody>
          <a:bodyPr wrap="none" rtlCol="0">
            <a:spAutoFit/>
          </a:bodyPr>
          <a:lstStyle/>
          <a:p>
            <a:endParaRPr lang="ru-RU" dirty="0"/>
          </a:p>
        </p:txBody>
      </p:sp>
      <p:sp>
        <p:nvSpPr>
          <p:cNvPr id="39" name="Прямоугольник 38"/>
          <p:cNvSpPr/>
          <p:nvPr/>
        </p:nvSpPr>
        <p:spPr>
          <a:xfrm>
            <a:off x="2195736" y="551276"/>
            <a:ext cx="4564070" cy="584775"/>
          </a:xfrm>
          <a:prstGeom prst="rect">
            <a:avLst/>
          </a:prstGeom>
        </p:spPr>
        <p:txBody>
          <a:bodyPr wrap="none">
            <a:spAutoFit/>
          </a:bodyPr>
          <a:lstStyle/>
          <a:p>
            <a:r>
              <a:rPr lang="ru-RU" sz="3200" b="1" dirty="0" smtClean="0">
                <a:solidFill>
                  <a:srgbClr val="C00000"/>
                </a:solidFill>
              </a:rPr>
              <a:t>Композиция сочинения</a:t>
            </a:r>
            <a:endParaRPr lang="ru-RU" sz="3200" dirty="0"/>
          </a:p>
        </p:txBody>
      </p:sp>
    </p:spTree>
    <p:extLst>
      <p:ext uri="{BB962C8B-B14F-4D97-AF65-F5344CB8AC3E}">
        <p14:creationId xmlns:p14="http://schemas.microsoft.com/office/powerpoint/2010/main" xmlns="" val="12909090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Натуральные материалы">
  <a:themeElements>
    <a:clrScheme name="Натуральные материалы">
      <a:dk1>
        <a:sysClr val="windowText" lastClr="000000"/>
      </a:dk1>
      <a:lt1>
        <a:sysClr val="window" lastClr="FFFFFF"/>
      </a:lt1>
      <a:dk2>
        <a:srgbClr val="212121"/>
      </a:dk2>
      <a:lt2>
        <a:srgbClr val="DADADA"/>
      </a:lt2>
      <a:accent1>
        <a:srgbClr val="83992A"/>
      </a:accent1>
      <a:accent2>
        <a:srgbClr val="3C9770"/>
      </a:accent2>
      <a:accent3>
        <a:srgbClr val="44709D"/>
      </a:accent3>
      <a:accent4>
        <a:srgbClr val="A23C33"/>
      </a:accent4>
      <a:accent5>
        <a:srgbClr val="D97828"/>
      </a:accent5>
      <a:accent6>
        <a:srgbClr val="DEB340"/>
      </a:accent6>
      <a:hlink>
        <a:srgbClr val="A8BF4D"/>
      </a:hlink>
      <a:folHlink>
        <a:srgbClr val="B4CA80"/>
      </a:folHlink>
    </a:clrScheme>
    <a:fontScheme name="Натуральные материалы">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Натуральные материалы">
      <a:fillStyleLst>
        <a:solidFill>
          <a:schemeClr val="phClr"/>
        </a:solidFill>
        <a:gradFill rotWithShape="1">
          <a:gsLst>
            <a:gs pos="0">
              <a:schemeClr val="phClr">
                <a:tint val="60000"/>
                <a:lumMod val="110000"/>
              </a:schemeClr>
            </a:gs>
            <a:gs pos="100000">
              <a:schemeClr val="phClr">
                <a:tint val="82000"/>
              </a:schemeClr>
            </a:gs>
          </a:gsLst>
          <a:lin ang="5400000" scaled="0"/>
        </a:gradFill>
        <a:blipFill rotWithShape="1">
          <a:blip xmlns:r="http://schemas.openxmlformats.org/officeDocument/2006/relationships" r:embed="rId1">
            <a:duotone>
              <a:schemeClr val="phClr">
                <a:shade val="74000"/>
                <a:satMod val="130000"/>
                <a:lumMod val="90000"/>
              </a:schemeClr>
              <a:schemeClr val="phClr">
                <a:tint val="94000"/>
                <a:satMod val="120000"/>
                <a:lumMod val="104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38100" dist="254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98000"/>
              </a:schemeClr>
            </a:gs>
          </a:gsLst>
          <a:lin ang="5400000" scaled="0"/>
        </a:gradFill>
        <a:blipFill>
          <a:blip xmlns:r="http://schemas.openxmlformats.org/officeDocument/2006/relationships" r:embed="rId2"/>
          <a:stretch/>
        </a:blipFill>
      </a:bgFillStyleLst>
    </a:fmtScheme>
  </a:themeElements>
  <a:objectDefaults/>
  <a:extraClrSchemeLst/>
  <a:extLst>
    <a:ext uri="{05A4C25C-085E-4340-85A3-A5531E510DB2}">
      <thm15:themeFamily xmlns:thm15="http://schemas.microsoft.com/office/thememl/2012/main" xmlns="" name="Organic" id="{28CDC826-8792-45C0-861B-85EB3ADEDA33}" vid="{7DAC20F1-423D-49E2-BD0B-50532748BAD0}"/>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64B8D27-7D05-41AF-9DD0-25F79AF3F4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Organic</Template>
  <TotalTime>640</TotalTime>
  <Words>1205</Words>
  <Application>Microsoft Office PowerPoint</Application>
  <PresentationFormat>Экран (4:3)</PresentationFormat>
  <Paragraphs>124</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Натуральные материалы</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Elena</dc:creator>
  <cp:keywords/>
  <cp:lastModifiedBy>777</cp:lastModifiedBy>
  <cp:revision>45</cp:revision>
  <dcterms:created xsi:type="dcterms:W3CDTF">2023-11-14T07:33:31Z</dcterms:created>
  <dcterms:modified xsi:type="dcterms:W3CDTF">2024-11-01T12:12:03Z</dcterms:modified>
  <cp:category>Книга</cp:category>
  <cp:contentStatus>Шаблон</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TC300097569990</vt:lpwstr>
  </property>
</Properties>
</file>