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3" r:id="rId2"/>
    <p:sldId id="256" r:id="rId3"/>
    <p:sldId id="286" r:id="rId4"/>
    <p:sldId id="287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292" r:id="rId19"/>
    <p:sldId id="288" r:id="rId20"/>
    <p:sldId id="289" r:id="rId21"/>
    <p:sldId id="290" r:id="rId22"/>
    <p:sldId id="291" r:id="rId23"/>
    <p:sldId id="293" r:id="rId24"/>
    <p:sldId id="299" r:id="rId25"/>
    <p:sldId id="294" r:id="rId26"/>
    <p:sldId id="295" r:id="rId27"/>
    <p:sldId id="296" r:id="rId28"/>
    <p:sldId id="298" r:id="rId2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rustutors.ru/egeteoriya/1134-zadanie-1.html" TargetMode="External"/><Relationship Id="rId2" Type="http://schemas.openxmlformats.org/officeDocument/2006/relationships/hyperlink" Target="https://dzen.ru/a/Ybd4aFBsDWS0mby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stutors.ru/egeteoriya/egepraktika/2637-zadanie-1-3-praktika-egje-po-russkomu-jazyku-2022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ЕГЭ – 2023 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Алгоритм выполнения заданий 1-3. </a:t>
            </a:r>
          </a:p>
          <a:p>
            <a:pPr algn="ctr">
              <a:buNone/>
            </a:pPr>
            <a:r>
              <a:rPr lang="ru-RU" dirty="0" smtClean="0"/>
              <a:t>Теория к заданиям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r">
              <a:buNone/>
            </a:pPr>
            <a:r>
              <a:rPr lang="ru-RU" sz="2000" b="1" dirty="0" smtClean="0">
                <a:latin typeface="Arial Narrow" pitchFamily="34" charset="0"/>
              </a:rPr>
              <a:t>Подготовила </a:t>
            </a:r>
          </a:p>
          <a:p>
            <a:pPr algn="r">
              <a:buNone/>
            </a:pPr>
            <a:r>
              <a:rPr lang="ru-RU" sz="2000" b="1" i="1" dirty="0" err="1" smtClean="0">
                <a:latin typeface="Arial Narrow" pitchFamily="34" charset="0"/>
              </a:rPr>
              <a:t>Эльмесова</a:t>
            </a:r>
            <a:r>
              <a:rPr lang="ru-RU" sz="2000" b="1" i="1" dirty="0" smtClean="0">
                <a:latin typeface="Arial Narrow" pitchFamily="34" charset="0"/>
              </a:rPr>
              <a:t> Луиза </a:t>
            </a:r>
            <a:r>
              <a:rPr lang="ru-RU" sz="2000" b="1" i="1" dirty="0" err="1" smtClean="0">
                <a:latin typeface="Arial Narrow" pitchFamily="34" charset="0"/>
              </a:rPr>
              <a:t>Хасанбиевна</a:t>
            </a:r>
            <a:r>
              <a:rPr lang="ru-RU" sz="2000" b="1" i="1" dirty="0" smtClean="0">
                <a:latin typeface="Arial Narrow" pitchFamily="34" charset="0"/>
              </a:rPr>
              <a:t>,</a:t>
            </a:r>
            <a:endParaRPr lang="ru-RU" sz="2000" b="1" dirty="0" smtClean="0">
              <a:latin typeface="Arial Narrow" pitchFamily="34" charset="0"/>
            </a:endParaRPr>
          </a:p>
          <a:p>
            <a:pPr algn="r">
              <a:buNone/>
            </a:pPr>
            <a:r>
              <a:rPr lang="ru-RU" sz="2000" b="1" dirty="0" smtClean="0">
                <a:latin typeface="Arial Narrow" pitchFamily="34" charset="0"/>
              </a:rPr>
              <a:t>учитель русского языка и литературы </a:t>
            </a:r>
          </a:p>
          <a:p>
            <a:pPr algn="r">
              <a:buNone/>
            </a:pPr>
            <a:r>
              <a:rPr lang="ru-RU" sz="2000" b="1" i="1" dirty="0" smtClean="0">
                <a:latin typeface="Arial Narrow" pitchFamily="34" charset="0"/>
              </a:rPr>
              <a:t>МОУ СОШ №4 </a:t>
            </a:r>
            <a:r>
              <a:rPr lang="ru-RU" sz="2000" b="1" i="1" dirty="0" err="1" smtClean="0">
                <a:latin typeface="Arial Narrow" pitchFamily="34" charset="0"/>
              </a:rPr>
              <a:t>с.п.Исламей</a:t>
            </a:r>
            <a:endParaRPr lang="ru-RU" sz="2000" b="1" i="1" dirty="0" smtClean="0">
              <a:latin typeface="Arial Narrow" pitchFamily="34" charset="0"/>
            </a:endParaRPr>
          </a:p>
          <a:p>
            <a:pPr algn="r">
              <a:buNone/>
            </a:pPr>
            <a:r>
              <a:rPr lang="ru-RU" sz="2000" b="1" i="1" dirty="0" err="1" smtClean="0">
                <a:latin typeface="Arial Narrow" pitchFamily="34" charset="0"/>
              </a:rPr>
              <a:t>Баксанского</a:t>
            </a:r>
            <a:r>
              <a:rPr lang="ru-RU" sz="2000" b="1" i="1" smtClean="0">
                <a:latin typeface="Arial Narrow" pitchFamily="34" charset="0"/>
              </a:rPr>
              <a:t> района</a:t>
            </a:r>
            <a:r>
              <a:rPr lang="ru-RU" sz="2000" b="1" i="1" smtClean="0">
                <a:latin typeface="Arial Narrow" pitchFamily="34" charset="0"/>
              </a:rPr>
              <a:t> </a:t>
            </a:r>
            <a:endParaRPr lang="ru-RU" sz="2000" b="1" i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Разряды частиц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3300" b="1" u="sng" dirty="0" smtClean="0">
                <a:latin typeface="Arial Narrow" pitchFamily="34" charset="0"/>
              </a:rPr>
              <a:t>Отрицательные:</a:t>
            </a:r>
            <a:r>
              <a:rPr lang="ru-RU" sz="3300" b="1" dirty="0" smtClean="0">
                <a:latin typeface="Arial Narrow" pitchFamily="34" charset="0"/>
              </a:rPr>
              <a:t> не, ни, вовсе не, далеко не, отнюдь не, нет</a:t>
            </a:r>
          </a:p>
          <a:p>
            <a:pPr>
              <a:buNone/>
            </a:pPr>
            <a:r>
              <a:rPr lang="ru-RU" sz="3300" b="1" dirty="0" smtClean="0">
                <a:latin typeface="Arial Narrow" pitchFamily="34" charset="0"/>
              </a:rPr>
              <a:t>   </a:t>
            </a:r>
            <a:r>
              <a:rPr lang="ru-RU" sz="3300" b="1" u="sng" dirty="0" smtClean="0">
                <a:latin typeface="Arial Narrow" pitchFamily="34" charset="0"/>
              </a:rPr>
              <a:t> вопросительные</a:t>
            </a:r>
            <a:r>
              <a:rPr lang="ru-RU" sz="3300" b="1" dirty="0" smtClean="0">
                <a:latin typeface="Arial Narrow" pitchFamily="34" charset="0"/>
              </a:rPr>
              <a:t>: неужели, разве, ли (ль), что, что ли, как </a:t>
            </a:r>
          </a:p>
          <a:p>
            <a:pPr>
              <a:buNone/>
            </a:pPr>
            <a:r>
              <a:rPr lang="ru-RU" sz="3300" b="1" dirty="0" smtClean="0">
                <a:latin typeface="Arial Narrow" pitchFamily="34" charset="0"/>
              </a:rPr>
              <a:t>    </a:t>
            </a:r>
            <a:r>
              <a:rPr lang="ru-RU" sz="3300" b="1" u="sng" dirty="0" smtClean="0">
                <a:latin typeface="Arial Narrow" pitchFamily="34" charset="0"/>
              </a:rPr>
              <a:t>указательные</a:t>
            </a:r>
            <a:r>
              <a:rPr lang="ru-RU" sz="3300" b="1" dirty="0" smtClean="0">
                <a:latin typeface="Arial Narrow" pitchFamily="34" charset="0"/>
              </a:rPr>
              <a:t>: вот, вон, это</a:t>
            </a:r>
          </a:p>
          <a:p>
            <a:pPr>
              <a:buNone/>
            </a:pPr>
            <a:r>
              <a:rPr lang="ru-RU" sz="3300" b="1" dirty="0" smtClean="0">
                <a:latin typeface="Arial Narrow" pitchFamily="34" charset="0"/>
              </a:rPr>
              <a:t>    </a:t>
            </a:r>
            <a:r>
              <a:rPr lang="ru-RU" sz="3300" b="1" u="sng" dirty="0" smtClean="0">
                <a:latin typeface="Arial Narrow" pitchFamily="34" charset="0"/>
              </a:rPr>
              <a:t>уточняющие</a:t>
            </a:r>
            <a:r>
              <a:rPr lang="ru-RU" sz="3300" b="1" dirty="0" smtClean="0">
                <a:latin typeface="Arial Narrow" pitchFamily="34" charset="0"/>
              </a:rPr>
              <a:t>: именно, как раз, прямо, точно, точь-в-точь</a:t>
            </a:r>
          </a:p>
          <a:p>
            <a:pPr>
              <a:buNone/>
            </a:pPr>
            <a:r>
              <a:rPr lang="ru-RU" sz="3300" b="1" dirty="0" smtClean="0">
                <a:latin typeface="Arial Narrow" pitchFamily="34" charset="0"/>
              </a:rPr>
              <a:t>    </a:t>
            </a:r>
            <a:r>
              <a:rPr lang="ru-RU" sz="3300" b="1" u="sng" dirty="0" err="1" smtClean="0">
                <a:latin typeface="Arial Narrow" pitchFamily="34" charset="0"/>
              </a:rPr>
              <a:t>ограничительно-выделительные</a:t>
            </a:r>
            <a:r>
              <a:rPr lang="ru-RU" sz="3300" b="1" dirty="0" smtClean="0">
                <a:latin typeface="Arial Narrow" pitchFamily="34" charset="0"/>
              </a:rPr>
              <a:t>: только, лишь, исключительно, почти, единственно, -то (я-то), всего, всего-навсего</a:t>
            </a:r>
          </a:p>
          <a:p>
            <a:pPr>
              <a:buNone/>
            </a:pPr>
            <a:r>
              <a:rPr lang="ru-RU" sz="3300" b="1" dirty="0" smtClean="0">
                <a:latin typeface="Arial Narrow" pitchFamily="34" charset="0"/>
              </a:rPr>
              <a:t>    </a:t>
            </a:r>
            <a:r>
              <a:rPr lang="ru-RU" sz="3300" b="1" u="sng" dirty="0" smtClean="0">
                <a:latin typeface="Arial Narrow" pitchFamily="34" charset="0"/>
              </a:rPr>
              <a:t>восклицательные</a:t>
            </a:r>
            <a:r>
              <a:rPr lang="ru-RU" sz="3300" b="1" dirty="0" smtClean="0">
                <a:latin typeface="Arial Narrow" pitchFamily="34" charset="0"/>
              </a:rPr>
              <a:t>:  что за, ну и, как, куда как</a:t>
            </a:r>
          </a:p>
          <a:p>
            <a:pPr>
              <a:buNone/>
            </a:pPr>
            <a:r>
              <a:rPr lang="ru-RU" sz="3300" b="1" dirty="0" smtClean="0">
                <a:latin typeface="Arial Narrow" pitchFamily="34" charset="0"/>
              </a:rPr>
              <a:t>    </a:t>
            </a:r>
            <a:r>
              <a:rPr lang="ru-RU" sz="3300" b="1" u="sng" dirty="0" smtClean="0">
                <a:latin typeface="Arial Narrow" pitchFamily="34" charset="0"/>
              </a:rPr>
              <a:t>усилительные</a:t>
            </a:r>
            <a:r>
              <a:rPr lang="ru-RU" sz="3300" b="1" dirty="0" smtClean="0">
                <a:latin typeface="Arial Narrow" pitchFamily="34" charset="0"/>
              </a:rPr>
              <a:t>:  даже, же, ни, ведь, уж, все-таки, ну, всё</a:t>
            </a:r>
          </a:p>
          <a:p>
            <a:pPr>
              <a:buNone/>
            </a:pPr>
            <a:r>
              <a:rPr lang="ru-RU" sz="3300" b="1" dirty="0" smtClean="0">
                <a:latin typeface="Arial Narrow" pitchFamily="34" charset="0"/>
              </a:rPr>
              <a:t>    со значением сомнения: едва ли; вряд ли</a:t>
            </a:r>
          </a:p>
          <a:p>
            <a:pPr>
              <a:buNone/>
            </a:pPr>
            <a:r>
              <a:rPr lang="ru-RU" sz="3300" b="1" dirty="0" smtClean="0">
                <a:latin typeface="Arial Narrow" pitchFamily="34" charset="0"/>
              </a:rPr>
              <a:t>Среди частиц есть омонимичные: </a:t>
            </a:r>
            <a:br>
              <a:rPr lang="ru-RU" sz="3300" b="1" dirty="0" smtClean="0">
                <a:latin typeface="Arial Narrow" pitchFamily="34" charset="0"/>
              </a:rPr>
            </a:br>
            <a:r>
              <a:rPr lang="ru-RU" sz="3300" b="1" dirty="0" smtClean="0">
                <a:latin typeface="Arial Narrow" pitchFamily="34" charset="0"/>
              </a:rPr>
              <a:t>Например, ЭТО может быть как частицей, так и местоимением. </a:t>
            </a:r>
            <a:br>
              <a:rPr lang="ru-RU" sz="3300" b="1" dirty="0" smtClean="0">
                <a:latin typeface="Arial Narrow" pitchFamily="34" charset="0"/>
              </a:rPr>
            </a:br>
            <a:r>
              <a:rPr lang="ru-RU" sz="3300" b="1" dirty="0" smtClean="0">
                <a:latin typeface="Arial Narrow" pitchFamily="34" charset="0"/>
              </a:rPr>
              <a:t>ЧТО может быть частицей, а может быть местоимением. </a:t>
            </a:r>
            <a:endParaRPr lang="ru-RU" sz="3300" b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Местоимения</a:t>
            </a:r>
            <a:b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Разряды местоимений</a:t>
            </a:r>
          </a:p>
          <a:p>
            <a:r>
              <a:rPr lang="ru-RU" b="1" u="sng" dirty="0" smtClean="0">
                <a:latin typeface="Arial Narrow" pitchFamily="34" charset="0"/>
              </a:rPr>
              <a:t>Личные: </a:t>
            </a:r>
            <a:r>
              <a:rPr lang="ru-RU" b="1" dirty="0" smtClean="0">
                <a:latin typeface="Arial Narrow" pitchFamily="34" charset="0"/>
              </a:rPr>
              <a:t>я, ты, он, она, оно, мы, вы, они — во всех падежах (тебя, к нему, ее, с нами и т.д.)</a:t>
            </a:r>
          </a:p>
          <a:p>
            <a:r>
              <a:rPr lang="ru-RU" b="1" u="sng" dirty="0" smtClean="0">
                <a:latin typeface="Arial Narrow" pitchFamily="34" charset="0"/>
              </a:rPr>
              <a:t>Притяжательные: </a:t>
            </a:r>
            <a:r>
              <a:rPr lang="ru-RU" b="1" dirty="0" smtClean="0">
                <a:latin typeface="Arial Narrow" pitchFamily="34" charset="0"/>
              </a:rPr>
              <a:t>мой, твой, наш, ваш, его, ее, их — во всех падежах (моего, твоей и т.д.). </a:t>
            </a:r>
            <a:r>
              <a:rPr lang="ru-RU" b="1" i="1" dirty="0" smtClean="0">
                <a:latin typeface="Arial Narrow" pitchFamily="34" charset="0"/>
              </a:rPr>
              <a:t>Притяжательные местоимения указывают на принадлежность предмета лицу или другому предмету. </a:t>
            </a:r>
          </a:p>
          <a:p>
            <a:r>
              <a:rPr lang="ru-RU" b="1" u="sng" dirty="0" smtClean="0">
                <a:latin typeface="Arial Narrow" pitchFamily="34" charset="0"/>
              </a:rPr>
              <a:t>Указательные: </a:t>
            </a:r>
            <a:r>
              <a:rPr lang="ru-RU" b="1" dirty="0" smtClean="0">
                <a:latin typeface="Arial Narrow" pitchFamily="34" charset="0"/>
              </a:rPr>
              <a:t>это, те, этот, таков, тот, столько, сей, оный и т.д.</a:t>
            </a:r>
          </a:p>
          <a:p>
            <a:r>
              <a:rPr lang="ru-RU" b="1" u="sng" dirty="0" smtClean="0">
                <a:latin typeface="Arial Narrow" pitchFamily="34" charset="0"/>
              </a:rPr>
              <a:t>Возвратное: </a:t>
            </a:r>
            <a:r>
              <a:rPr lang="ru-RU" b="1" dirty="0" smtClean="0">
                <a:latin typeface="Arial Narrow" pitchFamily="34" charset="0"/>
              </a:rPr>
              <a:t>себя</a:t>
            </a:r>
          </a:p>
          <a:p>
            <a:r>
              <a:rPr lang="ru-RU" b="1" u="sng" dirty="0" smtClean="0">
                <a:latin typeface="Arial Narrow" pitchFamily="34" charset="0"/>
              </a:rPr>
              <a:t>Вопросительные:</a:t>
            </a:r>
            <a:r>
              <a:rPr lang="ru-RU" b="1" dirty="0" smtClean="0">
                <a:latin typeface="Arial Narrow" pitchFamily="34" charset="0"/>
              </a:rPr>
              <a:t> кто, что, какой, каков, сколько, чей, чем, кому, кого и т.д.</a:t>
            </a:r>
          </a:p>
          <a:p>
            <a:r>
              <a:rPr lang="ru-RU" b="1" u="sng" dirty="0" smtClean="0">
                <a:latin typeface="Arial Narrow" pitchFamily="34" charset="0"/>
              </a:rPr>
              <a:t>Относительные:</a:t>
            </a:r>
            <a:r>
              <a:rPr lang="ru-RU" b="1" dirty="0" smtClean="0">
                <a:latin typeface="Arial Narrow" pitchFamily="34" charset="0"/>
              </a:rPr>
              <a:t> (те же, что и вопросительные, используются в качестве средств связи в сложноподчиненных предложениях)</a:t>
            </a:r>
          </a:p>
          <a:p>
            <a:r>
              <a:rPr lang="ru-RU" b="1" u="sng" dirty="0" smtClean="0">
                <a:latin typeface="Arial Narrow" pitchFamily="34" charset="0"/>
              </a:rPr>
              <a:t>Определительные: </a:t>
            </a:r>
            <a:r>
              <a:rPr lang="ru-RU" b="1" dirty="0" smtClean="0">
                <a:latin typeface="Arial Narrow" pitchFamily="34" charset="0"/>
              </a:rPr>
              <a:t>сам, самый, весь, всякий, каждый, иной, любой, другой, всяк, всяческий и т.д.</a:t>
            </a:r>
          </a:p>
          <a:p>
            <a:r>
              <a:rPr lang="ru-RU" b="1" u="sng" dirty="0" smtClean="0">
                <a:latin typeface="Arial Narrow" pitchFamily="34" charset="0"/>
              </a:rPr>
              <a:t>Неопределенные: </a:t>
            </a:r>
            <a:r>
              <a:rPr lang="ru-RU" b="1" dirty="0" smtClean="0">
                <a:latin typeface="Arial Narrow" pitchFamily="34" charset="0"/>
              </a:rPr>
              <a:t>некто, нечто, некоторый, некий, а также все местоимения, образованные от вопросительных местоимений приставкой кое- и частицей не, которая превращается в приставку или суффиксами -то, -либо, -нибудь.</a:t>
            </a:r>
          </a:p>
          <a:p>
            <a:r>
              <a:rPr lang="ru-RU" b="1" u="sng" dirty="0" smtClean="0">
                <a:latin typeface="Arial Narrow" pitchFamily="34" charset="0"/>
              </a:rPr>
              <a:t>Отрицательные: </a:t>
            </a:r>
            <a:r>
              <a:rPr lang="ru-RU" b="1" dirty="0" smtClean="0">
                <a:latin typeface="Arial Narrow" pitchFamily="34" charset="0"/>
              </a:rPr>
              <a:t>никто, ничто, никакой, ничей, ничего и т.д.</a:t>
            </a:r>
            <a:endParaRPr lang="ru-RU" b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Числительные как средства связи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качестве средств связи </a:t>
            </a:r>
          </a:p>
          <a:p>
            <a:pPr>
              <a:buNone/>
            </a:pPr>
            <a:r>
              <a:rPr lang="ru-RU" b="1" dirty="0" smtClean="0"/>
              <a:t>    собирательные</a:t>
            </a:r>
            <a:r>
              <a:rPr lang="ru-RU" dirty="0" smtClean="0"/>
              <a:t> числительные используются без существительного, которое они определяют в количественном значении.</a:t>
            </a:r>
            <a:br>
              <a:rPr lang="ru-RU" dirty="0" smtClean="0"/>
            </a:br>
            <a:r>
              <a:rPr lang="ru-RU" dirty="0" smtClean="0"/>
              <a:t>Из собирательных числительных в качестве средств связи чаще других используются числительные </a:t>
            </a:r>
          </a:p>
          <a:p>
            <a:pPr>
              <a:buNone/>
            </a:pPr>
            <a:r>
              <a:rPr lang="ru-RU" b="1" dirty="0" smtClean="0"/>
              <a:t>                              оба</a:t>
            </a:r>
            <a:r>
              <a:rPr lang="ru-RU" dirty="0" smtClean="0"/>
              <a:t> и </a:t>
            </a:r>
            <a:r>
              <a:rPr lang="ru-RU" b="1" dirty="0" smtClean="0"/>
              <a:t>двое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Наречия</a:t>
            </a:r>
            <a:b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525963"/>
          </a:xfrm>
        </p:spPr>
        <p:txBody>
          <a:bodyPr/>
          <a:lstStyle/>
          <a:p>
            <a:r>
              <a:rPr lang="ru-RU" b="1" dirty="0" smtClean="0"/>
              <a:t>Наречие</a:t>
            </a:r>
            <a:r>
              <a:rPr lang="ru-RU" dirty="0" smtClean="0"/>
              <a:t> - неизменяемая самостоятельная часть речи, которая обозначает признак действия, признака и предмета, отвечает на вопросы где, как, куда, откуда, зачем, почему и т.д. </a:t>
            </a:r>
          </a:p>
          <a:p>
            <a:r>
              <a:rPr lang="ru-RU" dirty="0" smtClean="0"/>
              <a:t>В качестве средств связи обычно выступают наречия </a:t>
            </a:r>
            <a:r>
              <a:rPr lang="ru-RU" b="1" dirty="0" smtClean="0"/>
              <a:t>времени, места,</a:t>
            </a:r>
            <a:r>
              <a:rPr lang="ru-RU" dirty="0" smtClean="0"/>
              <a:t> а также </a:t>
            </a:r>
            <a:r>
              <a:rPr lang="ru-RU" b="1" dirty="0" smtClean="0"/>
              <a:t>местоименные наречия</a:t>
            </a:r>
            <a:r>
              <a:rPr lang="ru-RU" dirty="0" smtClean="0"/>
              <a:t> в личных значениях. 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Разряды наречий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800" b="1" dirty="0" smtClean="0"/>
              <a:t>По функции: </a:t>
            </a:r>
          </a:p>
          <a:p>
            <a:r>
              <a:rPr lang="ru-RU" sz="2800" b="1" dirty="0" smtClean="0">
                <a:latin typeface="Arial Narrow" pitchFamily="34" charset="0"/>
              </a:rPr>
              <a:t>Знаменательные: называют признаки действий или других признаков (громко, далеко, по-летнему)</a:t>
            </a:r>
          </a:p>
          <a:p>
            <a:r>
              <a:rPr lang="ru-RU" sz="2800" b="1" dirty="0" smtClean="0">
                <a:latin typeface="Arial Narrow" pitchFamily="34" charset="0"/>
              </a:rPr>
              <a:t>Местоименные: там, так, тогда</a:t>
            </a:r>
          </a:p>
          <a:p>
            <a:pPr algn="ctr">
              <a:buNone/>
            </a:pPr>
            <a:r>
              <a:rPr lang="ru-RU" sz="2800" b="1" dirty="0" smtClean="0"/>
              <a:t>По значению:</a:t>
            </a:r>
          </a:p>
          <a:p>
            <a:pPr marL="82550" indent="0">
              <a:buNone/>
            </a:pPr>
            <a:r>
              <a:rPr lang="ru-RU" sz="2800" b="1" dirty="0" smtClean="0">
                <a:latin typeface="Arial Narrow" pitchFamily="34" charset="0"/>
              </a:rPr>
              <a:t>образа действия: (как, каким образом?) так, по-летнему, по-товарищески, весело, громко, вдвое</a:t>
            </a:r>
          </a:p>
          <a:p>
            <a:pPr marL="82550" indent="0">
              <a:buNone/>
            </a:pPr>
            <a:r>
              <a:rPr lang="ru-RU" sz="2800" b="1" dirty="0" smtClean="0">
                <a:latin typeface="Arial Narrow" pitchFamily="34" charset="0"/>
              </a:rPr>
              <a:t>меры и степени: (сколько, в какой степени?) очень, чересчур, втрое, вдоволь, чуть-чуть, немного места: (где, куда, откуда?) вперед, издали, справа, вдалеке, здесь, куда-то</a:t>
            </a:r>
          </a:p>
          <a:p>
            <a:pPr marL="82550" indent="0">
              <a:buNone/>
            </a:pPr>
            <a:r>
              <a:rPr lang="ru-RU" sz="2800" b="1" dirty="0" smtClean="0">
                <a:latin typeface="Arial Narrow" pitchFamily="34" charset="0"/>
              </a:rPr>
              <a:t>времени: (когда, как долго, с каких пор, до каких пор)сегодня, ночью, давно, сейчас, послезавтра, всегда, тогда</a:t>
            </a:r>
          </a:p>
          <a:p>
            <a:pPr marL="82550" indent="0">
              <a:buNone/>
            </a:pPr>
            <a:r>
              <a:rPr lang="ru-RU" sz="2800" b="1" dirty="0" smtClean="0">
                <a:latin typeface="Arial Narrow" pitchFamily="34" charset="0"/>
              </a:rPr>
              <a:t>причины: (почему?)потому, сгоряча, поневоле</a:t>
            </a:r>
          </a:p>
          <a:p>
            <a:pPr marL="82550" indent="0">
              <a:buNone/>
            </a:pPr>
            <a:r>
              <a:rPr lang="ru-RU" sz="2800" b="1" dirty="0" smtClean="0">
                <a:latin typeface="Arial Narrow" pitchFamily="34" charset="0"/>
              </a:rPr>
              <a:t>цели: (зачем, с какой целью?)назло, нарочно, затем, назло, наперекор, специально</a:t>
            </a:r>
          </a:p>
          <a:p>
            <a:pPr algn="ctr">
              <a:buNone/>
            </a:pPr>
            <a:endParaRPr lang="ru-RU" sz="2400" b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Вводные слова и словосочетания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fontScale="25000" lnSpcReduction="20000"/>
          </a:bodyPr>
          <a:lstStyle/>
          <a:p>
            <a:pPr marL="82550" indent="-82550"/>
            <a:r>
              <a:rPr lang="ru-RU" sz="7200" b="1" dirty="0" smtClean="0">
                <a:latin typeface="Arial Narrow" pitchFamily="34" charset="0"/>
              </a:rPr>
              <a:t>обособляются запятыми              не являются членами предложения                к ним нельзя задать вопрос</a:t>
            </a:r>
          </a:p>
          <a:p>
            <a:pPr>
              <a:buNone/>
            </a:pPr>
            <a:r>
              <a:rPr lang="ru-RU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Группы вводных слов</a:t>
            </a:r>
            <a:r>
              <a:rPr lang="ru-RU" sz="1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 </a:t>
            </a:r>
          </a:p>
          <a:p>
            <a:pPr marL="0" indent="0">
              <a:buAutoNum type="arabicPeriod"/>
            </a:pPr>
            <a:r>
              <a:rPr lang="ru-RU" sz="7200" b="1" dirty="0" smtClean="0">
                <a:latin typeface="Arial Narrow" pitchFamily="34" charset="0"/>
              </a:rPr>
              <a:t>Чувства говорящего (радость, злость, сожаление и </a:t>
            </a:r>
            <a:r>
              <a:rPr lang="ru-RU" sz="7200" b="1" dirty="0" err="1" smtClean="0">
                <a:latin typeface="Arial Narrow" pitchFamily="34" charset="0"/>
              </a:rPr>
              <a:t>т.д</a:t>
            </a:r>
            <a:r>
              <a:rPr lang="ru-RU" sz="7200" b="1" dirty="0" smtClean="0">
                <a:latin typeface="Arial Narrow" pitchFamily="34" charset="0"/>
              </a:rPr>
              <a:t>). К счастью, к несчастью, к ужасу, к стыду, на беду, на радость и т.д.</a:t>
            </a:r>
          </a:p>
          <a:p>
            <a:pPr marL="0" indent="0">
              <a:buAutoNum type="arabicPeriod"/>
            </a:pPr>
            <a:r>
              <a:rPr lang="ru-RU" sz="7200" b="1" dirty="0" smtClean="0">
                <a:latin typeface="Arial Narrow" pitchFamily="34" charset="0"/>
              </a:rPr>
              <a:t> Степень уверенности (предположение, возможность, неуверенность и т.д.). Может, может быть, по-видимому, по сути, кажется, казалось бы, бесспорно, правда, надо полагать, по сути, безусловно и т.д.</a:t>
            </a:r>
          </a:p>
          <a:p>
            <a:pPr marL="0" indent="0">
              <a:buAutoNum type="arabicPeriod"/>
            </a:pPr>
            <a:r>
              <a:rPr lang="ru-RU" sz="7200" b="1" dirty="0" smtClean="0">
                <a:latin typeface="Arial Narrow" pitchFamily="34" charset="0"/>
              </a:rPr>
              <a:t> Связь мыслей, последовательность изложения . Итак, следовательно, к слову сказать, во-первых, во-вторых, с другой стороны, к примеру, главное, таким образом, кстати, значит, наоборот и т.д.</a:t>
            </a:r>
          </a:p>
          <a:p>
            <a:pPr marL="0" indent="0">
              <a:buAutoNum type="arabicPeriod"/>
            </a:pPr>
            <a:r>
              <a:rPr lang="ru-RU" sz="7200" b="1" dirty="0" smtClean="0">
                <a:latin typeface="Arial Narrow" pitchFamily="34" charset="0"/>
              </a:rPr>
              <a:t> Источник сообщения. По слухам, говорят, по мнению кого-либо, на мой взгляд, по-моему, по преданию, помнится, сообщают, передают и т.д.</a:t>
            </a:r>
          </a:p>
          <a:p>
            <a:pPr marL="0" indent="0">
              <a:buAutoNum type="arabicPeriod"/>
            </a:pPr>
            <a:r>
              <a:rPr lang="ru-RU" sz="7200" b="1" dirty="0" smtClean="0">
                <a:latin typeface="Arial Narrow" pitchFamily="34" charset="0"/>
              </a:rPr>
              <a:t> Приемы и способы оформления мыслей. Другими словами, иными словами, попросту сказать, мягко выражаясь, одним словом и т.д.</a:t>
            </a:r>
          </a:p>
          <a:p>
            <a:pPr marL="0" indent="0">
              <a:buAutoNum type="arabicPeriod"/>
            </a:pPr>
            <a:r>
              <a:rPr lang="ru-RU" sz="7200" b="1" dirty="0" smtClean="0">
                <a:latin typeface="Arial Narrow" pitchFamily="34" charset="0"/>
              </a:rPr>
              <a:t> Призыв к собеседнику или читателю с целью привлечь внимание. Знаешь (ли), знаете (ли), пойми, извините, простите, послушайте, поверьте, согласитесь, вообразите , пожалуйста и т.д. 7</a:t>
            </a:r>
          </a:p>
          <a:p>
            <a:pPr marL="0" indent="0">
              <a:buAutoNum type="arabicPeriod"/>
            </a:pPr>
            <a:r>
              <a:rPr lang="ru-RU" sz="7200" b="1" dirty="0" smtClean="0">
                <a:latin typeface="Arial Narrow" pitchFamily="34" charset="0"/>
              </a:rPr>
              <a:t>Оценка меры того, о чем говорится. По крайней мере, самое большее, самое меньшее и т.д.</a:t>
            </a:r>
          </a:p>
          <a:p>
            <a:pPr marL="0" indent="0">
              <a:buAutoNum type="arabicPeriod"/>
            </a:pPr>
            <a:r>
              <a:rPr lang="ru-RU" sz="7200" b="1" dirty="0" smtClean="0">
                <a:latin typeface="Arial Narrow" pitchFamily="34" charset="0"/>
              </a:rPr>
              <a:t> Степень обычности сообщаемого. По обыкновению, бывает, бывало, случается и т.д. </a:t>
            </a:r>
          </a:p>
          <a:p>
            <a:pPr marL="0" indent="0">
              <a:buAutoNum type="arabicPeriod"/>
            </a:pPr>
            <a:r>
              <a:rPr lang="ru-RU" sz="7200" b="1" dirty="0" smtClean="0">
                <a:latin typeface="Arial Narrow" pitchFamily="34" charset="0"/>
              </a:rPr>
              <a:t> Выражение экспрессивности высказывания. Сказать по чести, честно говоря, по правде, по совести, смешно сказать и т.д.</a:t>
            </a:r>
          </a:p>
          <a:p>
            <a:pPr marL="0" indent="0"/>
            <a:endParaRPr lang="ru-RU" sz="40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 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Средства связи, часто встречающиеся в 1 задании ЕГЭ</a:t>
            </a:r>
            <a:r>
              <a:rPr lang="ru-RU" b="1" dirty="0" smtClean="0"/>
              <a:t> 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20000"/>
          </a:bodyPr>
          <a:lstStyle/>
          <a:p>
            <a:r>
              <a:rPr lang="ru-RU" b="1" u="sng" dirty="0" smtClean="0">
                <a:latin typeface="Arial Narrow" pitchFamily="34" charset="0"/>
              </a:rPr>
              <a:t>Союзы. </a:t>
            </a:r>
          </a:p>
          <a:p>
            <a:pPr>
              <a:buNone/>
            </a:pPr>
            <a:r>
              <a:rPr lang="ru-RU" b="1" dirty="0" smtClean="0">
                <a:latin typeface="Arial Narrow" pitchFamily="34" charset="0"/>
              </a:rPr>
              <a:t>     То есть</a:t>
            </a:r>
            <a:r>
              <a:rPr lang="ru-RU" dirty="0" smtClean="0">
                <a:latin typeface="Arial Narrow" pitchFamily="34" charset="0"/>
              </a:rPr>
              <a:t> – пояснительный союз, который автор использует для уточнения сказанной ранее информации. </a:t>
            </a:r>
            <a:br>
              <a:rPr lang="ru-RU" dirty="0" smtClean="0">
                <a:latin typeface="Arial Narrow" pitchFamily="34" charset="0"/>
              </a:rPr>
            </a:br>
            <a:r>
              <a:rPr lang="ru-RU" b="1" dirty="0" smtClean="0">
                <a:latin typeface="Arial Narrow" pitchFamily="34" charset="0"/>
              </a:rPr>
              <a:t>Но, зато, однако</a:t>
            </a:r>
            <a:r>
              <a:rPr lang="ru-RU" dirty="0" smtClean="0">
                <a:latin typeface="Arial Narrow" pitchFamily="34" charset="0"/>
              </a:rPr>
              <a:t> – противительные союзы, которые используются для противопоставления. </a:t>
            </a:r>
            <a:br>
              <a:rPr lang="ru-RU" dirty="0" smtClean="0">
                <a:latin typeface="Arial Narrow" pitchFamily="34" charset="0"/>
              </a:rPr>
            </a:br>
            <a:r>
              <a:rPr lang="ru-RU" b="1" dirty="0" smtClean="0">
                <a:latin typeface="Arial Narrow" pitchFamily="34" charset="0"/>
              </a:rPr>
              <a:t>Потому что, так как, поскольку</a:t>
            </a:r>
            <a:r>
              <a:rPr lang="ru-RU" dirty="0" smtClean="0">
                <a:latin typeface="Arial Narrow" pitchFamily="34" charset="0"/>
              </a:rPr>
              <a:t> – используются, чтобы указать на причину того, о чем говорится в предыдущих предложениях. </a:t>
            </a:r>
            <a:br>
              <a:rPr lang="ru-RU" dirty="0" smtClean="0">
                <a:latin typeface="Arial Narrow" pitchFamily="34" charset="0"/>
              </a:rPr>
            </a:br>
            <a:r>
              <a:rPr lang="ru-RU" b="1" dirty="0" smtClean="0">
                <a:latin typeface="Arial Narrow" pitchFamily="34" charset="0"/>
              </a:rPr>
              <a:t>Так что</a:t>
            </a:r>
            <a:r>
              <a:rPr lang="ru-RU" dirty="0" smtClean="0">
                <a:latin typeface="Arial Narrow" pitchFamily="34" charset="0"/>
              </a:rPr>
              <a:t> – используются перед выводом рассуждений. </a:t>
            </a:r>
          </a:p>
          <a:p>
            <a:r>
              <a:rPr lang="ru-RU" b="1" u="sng" dirty="0" smtClean="0">
                <a:latin typeface="Arial Narrow" pitchFamily="34" charset="0"/>
              </a:rPr>
              <a:t>Частицы.   </a:t>
            </a:r>
          </a:p>
          <a:p>
            <a:pPr>
              <a:buNone/>
            </a:pPr>
            <a:r>
              <a:rPr lang="ru-RU" b="1" dirty="0" smtClean="0">
                <a:latin typeface="Arial Narrow" pitchFamily="34" charset="0"/>
              </a:rPr>
              <a:t>     Даже</a:t>
            </a:r>
            <a:r>
              <a:rPr lang="ru-RU" dirty="0" smtClean="0">
                <a:latin typeface="Arial Narrow" pitchFamily="34" charset="0"/>
              </a:rPr>
              <a:t> – частица вносит значение уточнения и подчеркивает важность мысли. </a:t>
            </a:r>
            <a:br>
              <a:rPr lang="ru-RU" dirty="0" smtClean="0">
                <a:latin typeface="Arial Narrow" pitchFamily="34" charset="0"/>
              </a:rPr>
            </a:br>
            <a:r>
              <a:rPr lang="ru-RU" b="1" dirty="0" smtClean="0">
                <a:latin typeface="Arial Narrow" pitchFamily="34" charset="0"/>
              </a:rPr>
              <a:t>Ведь, именно</a:t>
            </a:r>
            <a:r>
              <a:rPr lang="ru-RU" dirty="0" smtClean="0">
                <a:latin typeface="Arial Narrow" pitchFamily="34" charset="0"/>
              </a:rPr>
              <a:t> – эти частицы вносят значение усиления. </a:t>
            </a:r>
            <a:endParaRPr lang="ru-RU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Средства связи, часто встречающиеся в 1 задании ЕГЭ</a:t>
            </a:r>
            <a:r>
              <a:rPr lang="ru-RU" b="1" dirty="0" smtClean="0"/>
              <a:t> 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i="1" u="sng" dirty="0" smtClean="0">
                <a:latin typeface="Arial Narrow" pitchFamily="34" charset="0"/>
              </a:rPr>
              <a:t>Вводные слова и конструкции:</a:t>
            </a:r>
          </a:p>
          <a:p>
            <a:r>
              <a:rPr lang="ru-RU" b="1" dirty="0" smtClean="0">
                <a:latin typeface="Arial Narrow" pitchFamily="34" charset="0"/>
              </a:rPr>
              <a:t>Кроме того</a:t>
            </a:r>
            <a:r>
              <a:rPr lang="ru-RU" dirty="0" smtClean="0">
                <a:latin typeface="Arial Narrow" pitchFamily="34" charset="0"/>
              </a:rPr>
              <a:t> – конструкция используется, когда автор хочет дополнить ранее высказанную мысль. </a:t>
            </a:r>
            <a:br>
              <a:rPr lang="ru-RU" dirty="0" smtClean="0">
                <a:latin typeface="Arial Narrow" pitchFamily="34" charset="0"/>
              </a:rPr>
            </a:br>
            <a:r>
              <a:rPr lang="ru-RU" b="1" dirty="0" smtClean="0">
                <a:latin typeface="Arial Narrow" pitchFamily="34" charset="0"/>
              </a:rPr>
              <a:t>Другими словами, иными словами</a:t>
            </a:r>
            <a:r>
              <a:rPr lang="ru-RU" dirty="0" smtClean="0">
                <a:latin typeface="Arial Narrow" pitchFamily="34" charset="0"/>
              </a:rPr>
              <a:t> – конструкция используется, если автор хочет сказать уже высказанную мысль иначе (более понятно). </a:t>
            </a:r>
            <a:br>
              <a:rPr lang="ru-RU" dirty="0" smtClean="0">
                <a:latin typeface="Arial Narrow" pitchFamily="34" charset="0"/>
              </a:rPr>
            </a:br>
            <a:r>
              <a:rPr lang="ru-RU" b="1" dirty="0" smtClean="0">
                <a:latin typeface="Arial Narrow" pitchFamily="34" charset="0"/>
              </a:rPr>
              <a:t>Итак, таким образом, следовательно</a:t>
            </a:r>
            <a:r>
              <a:rPr lang="ru-RU" dirty="0" smtClean="0">
                <a:latin typeface="Arial Narrow" pitchFamily="34" charset="0"/>
              </a:rPr>
              <a:t> – автор использует данные вводные слова для подведения итога рассуждениям. </a:t>
            </a:r>
            <a:br>
              <a:rPr lang="ru-RU" dirty="0" smtClean="0">
                <a:latin typeface="Arial Narrow" pitchFamily="34" charset="0"/>
              </a:rPr>
            </a:br>
            <a:r>
              <a:rPr lang="ru-RU" b="1" dirty="0" smtClean="0">
                <a:latin typeface="Arial Narrow" pitchFamily="34" charset="0"/>
              </a:rPr>
              <a:t>Конечно, разумеется, безусловно</a:t>
            </a:r>
            <a:r>
              <a:rPr lang="ru-RU" dirty="0" smtClean="0">
                <a:latin typeface="Arial Narrow" pitchFamily="34" charset="0"/>
              </a:rPr>
              <a:t> – указывают на степень уверенности в сказанных словах. </a:t>
            </a:r>
            <a:br>
              <a:rPr lang="ru-RU" dirty="0" smtClean="0">
                <a:latin typeface="Arial Narrow" pitchFamily="34" charset="0"/>
              </a:rPr>
            </a:br>
            <a:r>
              <a:rPr lang="ru-RU" b="1" dirty="0" smtClean="0">
                <a:latin typeface="Arial Narrow" pitchFamily="34" charset="0"/>
              </a:rPr>
              <a:t>Например, так</a:t>
            </a:r>
            <a:r>
              <a:rPr lang="ru-RU" dirty="0" smtClean="0">
                <a:latin typeface="Arial Narrow" pitchFamily="34" charset="0"/>
              </a:rPr>
              <a:t> – вводные слова, которые используются для пояснения мысли. </a:t>
            </a:r>
            <a:br>
              <a:rPr lang="ru-RU" dirty="0" smtClean="0">
                <a:latin typeface="Arial Narrow" pitchFamily="34" charset="0"/>
              </a:rPr>
            </a:br>
            <a:r>
              <a:rPr lang="ru-RU" b="1" dirty="0" smtClean="0">
                <a:latin typeface="Arial Narrow" pitchFamily="34" charset="0"/>
              </a:rPr>
              <a:t>Наоборот</a:t>
            </a:r>
            <a:r>
              <a:rPr lang="ru-RU" dirty="0" smtClean="0">
                <a:latin typeface="Arial Narrow" pitchFamily="34" charset="0"/>
              </a:rPr>
              <a:t> – вводное слово, употребляющееся для противопоставления одного предложения другому. </a:t>
            </a:r>
            <a:br>
              <a:rPr lang="ru-RU" dirty="0" smtClean="0">
                <a:latin typeface="Arial Narrow" pitchFamily="34" charset="0"/>
              </a:rPr>
            </a:br>
            <a:r>
              <a:rPr lang="ru-RU" b="1" dirty="0" smtClean="0">
                <a:latin typeface="Arial Narrow" pitchFamily="34" charset="0"/>
              </a:rPr>
              <a:t>Во-первых, во-вторых, с одной стороны</a:t>
            </a:r>
            <a:r>
              <a:rPr lang="ru-RU" dirty="0" smtClean="0">
                <a:latin typeface="Arial Narrow" pitchFamily="34" charset="0"/>
              </a:rPr>
              <a:t> – автор указывает порядок следования мыслей.</a:t>
            </a:r>
            <a:r>
              <a:rPr lang="ru-RU" dirty="0" smtClean="0"/>
              <a:t>  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2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4525963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1. В задании 2 предлагается определить, в каком значении употреблено в микротексте одно из слов. В словарной статье, данной в задании, приводится  значение  </a:t>
            </a:r>
          </a:p>
          <a:p>
            <a:r>
              <a:rPr lang="ru-RU" sz="2400" b="1" dirty="0" smtClean="0">
                <a:latin typeface="Arial Narrow" pitchFamily="34" charset="0"/>
              </a:rPr>
              <a:t>2. Вы уже прочитали микротекст, выполняя предыдущее задание. А теперь прочитайте его ещё раз и найдите в указанном предложении необходимое слово.</a:t>
            </a:r>
          </a:p>
          <a:p>
            <a:r>
              <a:rPr lang="ru-RU" sz="2400" b="1" dirty="0" smtClean="0">
                <a:latin typeface="Arial Narrow" pitchFamily="34" charset="0"/>
              </a:rPr>
              <a:t>3. Изучите значение </a:t>
            </a:r>
            <a:r>
              <a:rPr lang="ru-RU" sz="2400" b="1" dirty="0" err="1" smtClean="0">
                <a:latin typeface="Arial Narrow" pitchFamily="34" charset="0"/>
              </a:rPr>
              <a:t>сло́ва</a:t>
            </a:r>
            <a:r>
              <a:rPr lang="ru-RU" sz="2400" b="1" dirty="0" smtClean="0">
                <a:latin typeface="Arial Narrow" pitchFamily="34" charset="0"/>
              </a:rPr>
              <a:t>, данного в словарной статье. Не игнорируйте примеры, которые даны курсивом после каждого значения: именно они чаще всего и помогают выбрать правильный ответ.</a:t>
            </a:r>
          </a:p>
          <a:p>
            <a:r>
              <a:rPr lang="ru-RU" sz="2400" b="1" dirty="0" smtClean="0">
                <a:latin typeface="Arial Narrow" pitchFamily="34" charset="0"/>
              </a:rPr>
              <a:t>6. Лексическое значение толкуется (объясняется) в словарях часто путём подбора синонимичного слова, поэтому, чтобы проверить правильность своего выбора, подставьте в текст вместо анализируемого первое слово или словосочетание из словарной статьи. Если смысл предложения не нарушился, ваш ответ верен.</a:t>
            </a:r>
          </a:p>
          <a:p>
            <a:endParaRPr lang="ru-RU" sz="20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3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22225">
              <a:buNone/>
            </a:pPr>
            <a:r>
              <a:rPr lang="ru-RU" sz="3600" b="1" i="1" dirty="0" smtClean="0">
                <a:latin typeface="Arial Narrow" pitchFamily="34" charset="0"/>
              </a:rPr>
              <a:t>Задание №3 посвящено стилистическому анализу текста.  Необходимо ориентироваться в такой науке, как стилистика. </a:t>
            </a:r>
          </a:p>
          <a:p>
            <a:pPr indent="22225">
              <a:buNone/>
            </a:pPr>
            <a:r>
              <a:rPr lang="ru-RU" sz="3600" b="1" i="1" dirty="0" smtClean="0">
                <a:latin typeface="Arial Narrow" pitchFamily="34" charset="0"/>
              </a:rPr>
              <a:t>Что это значит? Главным образом, то, что необходимо знать стили речи, а также уметь грамотно анализировать текст.</a:t>
            </a:r>
            <a:endParaRPr lang="ru-RU" sz="3600" b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4780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Задания 1 – 3 </a:t>
            </a:r>
            <a:endParaRPr lang="ru-RU" b="1" i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524000" y="381000"/>
            <a:ext cx="6400800" cy="1752600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ЕГЭ – 23 </a:t>
            </a:r>
            <a:endParaRPr lang="ru-RU" sz="7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70000" lnSpcReduction="20000"/>
          </a:bodyPr>
          <a:lstStyle/>
          <a:p>
            <a:r>
              <a:rPr lang="ru-RU" sz="3400" b="1" dirty="0" smtClean="0">
                <a:latin typeface="Arial Narrow" pitchFamily="34" charset="0"/>
              </a:rPr>
              <a:t>1. ВНИМАТЕЛЬНО читаем предложенный текст. Читать нужно не механически, а вдумчиво. Желательно останавливаться на каждом абзаце и анализировать то, о чём говорит автор.</a:t>
            </a:r>
          </a:p>
          <a:p>
            <a:r>
              <a:rPr lang="ru-RU" sz="3400" b="1" dirty="0" smtClean="0">
                <a:latin typeface="Arial Narrow" pitchFamily="34" charset="0"/>
              </a:rPr>
              <a:t>2. ДО чтения вариантов ответов отвечаем на вопросы: какова тема текста и что хотел донести до нас автор, то есть какова проблема? Вопросы по содержанию обязательно встречаются в задании. Кроме того, это отличная тренировка для работы над №27, то есть над сочинением ЕГЭ.</a:t>
            </a:r>
          </a:p>
          <a:p>
            <a:r>
              <a:rPr lang="ru-RU" sz="3400" b="1" dirty="0" smtClean="0">
                <a:latin typeface="Arial Narrow" pitchFamily="34" charset="0"/>
              </a:rPr>
              <a:t>3. ДО чтения вариантов ответов определяем, какой стиль речи перед нами. В книжные стили входят научный, официально-деловой, публицистический и литературно-художественный стили. Разговорный стиль стоит особняком и в тренировочных </a:t>
            </a:r>
            <a:r>
              <a:rPr lang="ru-RU" sz="3400" b="1" dirty="0" err="1" smtClean="0">
                <a:latin typeface="Arial Narrow" pitchFamily="34" charset="0"/>
              </a:rPr>
              <a:t>КИМах</a:t>
            </a:r>
            <a:r>
              <a:rPr lang="ru-RU" sz="3400" b="1" dirty="0" smtClean="0">
                <a:latin typeface="Arial Narrow" pitchFamily="34" charset="0"/>
              </a:rPr>
              <a:t> не встречается.  </a:t>
            </a:r>
          </a:p>
          <a:p>
            <a:r>
              <a:rPr lang="ru-RU" sz="3400" b="1" dirty="0" smtClean="0">
                <a:latin typeface="Arial Narrow" pitchFamily="34" charset="0"/>
              </a:rPr>
              <a:t>4. В соответствии с тем, каков стиль текста, разбираемся, могут ли в нём употребляться те или иные тропы и приёмы, есть ли в тексте термины, канцеляризмы, специальная лексика, определённые синтаксические конструкции, на какую аудиторию текст рассчитан. Утверждения, данные в ответах, и содержат информацию об этом.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№3 в ЕГЭ по русскому языку: алгоритм выполнения и необходимая теория"/>
          <p:cNvPicPr>
            <a:picLocks noChangeAspect="1" noChangeArrowheads="1"/>
          </p:cNvPicPr>
          <p:nvPr/>
        </p:nvPicPr>
        <p:blipFill>
          <a:blip r:embed="rId2" cstate="print"/>
          <a:srcRect r="30" b="31"/>
          <a:stretch>
            <a:fillRect/>
          </a:stretch>
        </p:blipFill>
        <p:spPr bwMode="auto">
          <a:xfrm>
            <a:off x="0" y="1219200"/>
            <a:ext cx="9144000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Научный стиль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/>
              <a:t> </a:t>
            </a:r>
          </a:p>
          <a:p>
            <a:pPr>
              <a:buNone/>
            </a:pPr>
            <a:r>
              <a:rPr lang="ru-RU" b="1" dirty="0" smtClean="0">
                <a:latin typeface="Arial Narrow" pitchFamily="34" charset="0"/>
              </a:rPr>
              <a:t>          Это стиль, характерный для научной и учебной сфер деятельности. Используется в учебниках, справочниках, словарях и энциклопедиях. Его цель – передача объективной информации о природе, человеке и обществе, формирование научного мировоззрения. </a:t>
            </a:r>
          </a:p>
          <a:p>
            <a:pPr>
              <a:buNone/>
            </a:pPr>
            <a:r>
              <a:rPr lang="ru-RU" b="1" dirty="0" smtClean="0">
                <a:latin typeface="Arial Narrow" pitchFamily="34" charset="0"/>
              </a:rPr>
              <a:t>Основные черты:</a:t>
            </a:r>
          </a:p>
          <a:p>
            <a:pPr>
              <a:buNone/>
            </a:pPr>
            <a:r>
              <a:rPr lang="ru-RU" b="1" i="1" dirty="0" smtClean="0">
                <a:latin typeface="Arial Narrow" pitchFamily="34" charset="0"/>
              </a:rPr>
              <a:t>1)</a:t>
            </a:r>
            <a:r>
              <a:rPr lang="ru-RU" i="1" dirty="0" smtClean="0">
                <a:latin typeface="Arial Narrow" pitchFamily="34" charset="0"/>
              </a:rPr>
              <a:t> </a:t>
            </a:r>
            <a:r>
              <a:rPr lang="ru-RU" b="1" i="1" dirty="0" smtClean="0">
                <a:latin typeface="Arial Narrow" pitchFamily="34" charset="0"/>
              </a:rPr>
              <a:t>ясность и точность изложения;</a:t>
            </a:r>
          </a:p>
          <a:p>
            <a:pPr>
              <a:buNone/>
            </a:pPr>
            <a:r>
              <a:rPr lang="ru-RU" b="1" i="1" dirty="0" smtClean="0">
                <a:latin typeface="Arial Narrow" pitchFamily="34" charset="0"/>
              </a:rPr>
              <a:t>2) подчёркнутая логичность, доказательность, обоснованность;</a:t>
            </a:r>
          </a:p>
          <a:p>
            <a:pPr>
              <a:buNone/>
            </a:pPr>
            <a:r>
              <a:rPr lang="ru-RU" b="1" i="1" dirty="0" smtClean="0">
                <a:latin typeface="Arial Narrow" pitchFamily="34" charset="0"/>
              </a:rPr>
              <a:t>3) бесстрастность, объективность;</a:t>
            </a:r>
          </a:p>
          <a:p>
            <a:pPr>
              <a:buNone/>
            </a:pPr>
            <a:r>
              <a:rPr lang="ru-RU" b="1" i="1" dirty="0" smtClean="0">
                <a:latin typeface="Arial Narrow" pitchFamily="34" charset="0"/>
              </a:rPr>
              <a:t>4) отсутствие эмоциональных оценок;</a:t>
            </a:r>
          </a:p>
          <a:p>
            <a:pPr>
              <a:buNone/>
            </a:pPr>
            <a:r>
              <a:rPr lang="ru-RU" b="1" i="1" dirty="0" smtClean="0">
                <a:latin typeface="Arial Narrow" pitchFamily="34" charset="0"/>
              </a:rPr>
              <a:t>5) использование терминов, абстрактной лексики, а также сложных синтаксических конструкций;</a:t>
            </a:r>
          </a:p>
          <a:p>
            <a:pPr>
              <a:buNone/>
            </a:pPr>
            <a:r>
              <a:rPr lang="ru-RU" b="1" i="1" dirty="0" smtClean="0">
                <a:latin typeface="Arial Narrow" pitchFamily="34" charset="0"/>
              </a:rPr>
              <a:t>6) насыщенность содержания и включение в текст цифровой и графической информации, знаков, схем.</a:t>
            </a:r>
          </a:p>
          <a:p>
            <a:pPr>
              <a:buNone/>
            </a:pPr>
            <a:endParaRPr lang="ru-RU" b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Публицистический стиль</a:t>
            </a:r>
            <a:endParaRPr lang="ru-RU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000" b="1" dirty="0" smtClean="0">
                <a:latin typeface="Arial Narrow" pitchFamily="34" charset="0"/>
              </a:rPr>
              <a:t>Это стиль, характерный для многих текстов, предлагаемых в </a:t>
            </a:r>
            <a:r>
              <a:rPr lang="ru-RU" sz="3000" b="1" dirty="0" err="1" smtClean="0">
                <a:latin typeface="Arial Narrow" pitchFamily="34" charset="0"/>
              </a:rPr>
              <a:t>КИМах</a:t>
            </a:r>
            <a:r>
              <a:rPr lang="ru-RU" sz="3000" b="1" dirty="0" smtClean="0">
                <a:latin typeface="Arial Narrow" pitchFamily="34" charset="0"/>
              </a:rPr>
              <a:t> ЕГЭ по русскому языку. Это стиль газет, журналов, выступлений перед общественностью, очерков. Его цели – воздействие на общественное мнение и информирование. </a:t>
            </a:r>
          </a:p>
          <a:p>
            <a:pPr>
              <a:buNone/>
            </a:pPr>
            <a:r>
              <a:rPr lang="ru-RU" b="1" dirty="0" smtClean="0">
                <a:latin typeface="Arial Narrow" pitchFamily="34" charset="0"/>
              </a:rPr>
              <a:t>Основные черты:</a:t>
            </a:r>
          </a:p>
          <a:p>
            <a:pPr>
              <a:buNone/>
            </a:pPr>
            <a:r>
              <a:rPr lang="ru-RU" b="1" i="1" dirty="0" smtClean="0">
                <a:latin typeface="Arial Narrow" pitchFamily="34" charset="0"/>
              </a:rPr>
              <a:t>1) логичность;</a:t>
            </a:r>
          </a:p>
          <a:p>
            <a:pPr>
              <a:buNone/>
            </a:pPr>
            <a:r>
              <a:rPr lang="ru-RU" b="1" i="1" dirty="0" smtClean="0">
                <a:latin typeface="Arial Narrow" pitchFamily="34" charset="0"/>
              </a:rPr>
              <a:t>2) образность и эмоциональность;</a:t>
            </a:r>
          </a:p>
          <a:p>
            <a:pPr>
              <a:buNone/>
            </a:pPr>
            <a:r>
              <a:rPr lang="ru-RU" b="1" i="1" dirty="0" smtClean="0">
                <a:latin typeface="Arial Narrow" pitchFamily="34" charset="0"/>
              </a:rPr>
              <a:t>3) </a:t>
            </a:r>
            <a:r>
              <a:rPr lang="ru-RU" b="1" i="1" dirty="0" err="1" smtClean="0">
                <a:latin typeface="Arial Narrow" pitchFamily="34" charset="0"/>
              </a:rPr>
              <a:t>оценочность</a:t>
            </a:r>
            <a:r>
              <a:rPr lang="ru-RU" b="1" i="1" dirty="0" smtClean="0">
                <a:latin typeface="Arial Narrow" pitchFamily="34" charset="0"/>
              </a:rPr>
              <a:t> (автор может прямо выразить своё мнение, дать оценку);</a:t>
            </a:r>
          </a:p>
          <a:p>
            <a:pPr>
              <a:buNone/>
            </a:pPr>
            <a:r>
              <a:rPr lang="ru-RU" b="1" i="1" dirty="0" smtClean="0">
                <a:latin typeface="Arial Narrow" pitchFamily="34" charset="0"/>
              </a:rPr>
              <a:t>4) общедоступность и </a:t>
            </a:r>
            <a:r>
              <a:rPr lang="ru-RU" b="1" i="1" dirty="0" err="1" smtClean="0">
                <a:latin typeface="Arial Narrow" pitchFamily="34" charset="0"/>
              </a:rPr>
              <a:t>призывность</a:t>
            </a:r>
            <a:r>
              <a:rPr lang="ru-RU" b="1" i="1" dirty="0" smtClean="0">
                <a:latin typeface="Arial Narrow" pitchFamily="34" charset="0"/>
              </a:rPr>
              <a:t> (часто можно увидеть фигуры речи: риторические вопросы, восклицания, обращения);</a:t>
            </a:r>
          </a:p>
          <a:p>
            <a:pPr>
              <a:buNone/>
            </a:pPr>
            <a:r>
              <a:rPr lang="ru-RU" b="1" i="1" dirty="0" smtClean="0">
                <a:latin typeface="Arial Narrow" pitchFamily="34" charset="0"/>
              </a:rPr>
              <a:t>5) точность, обоснованность;</a:t>
            </a:r>
          </a:p>
          <a:p>
            <a:pPr>
              <a:buNone/>
            </a:pPr>
            <a:r>
              <a:rPr lang="ru-RU" b="1" i="1" dirty="0" smtClean="0">
                <a:latin typeface="Arial Narrow" pitchFamily="34" charset="0"/>
              </a:rPr>
              <a:t>6) общественная важность тематики;</a:t>
            </a:r>
          </a:p>
          <a:p>
            <a:pPr>
              <a:buNone/>
            </a:pPr>
            <a:r>
              <a:rPr lang="ru-RU" b="1" i="1" dirty="0" smtClean="0">
                <a:latin typeface="Arial Narrow" pitchFamily="34" charset="0"/>
              </a:rPr>
              <a:t>7) заимствование средств и черт других стилей.</a:t>
            </a:r>
            <a:endParaRPr lang="ru-RU" b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Литературно-художественный стиль</a:t>
            </a:r>
            <a:b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287963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latin typeface="Arial Narrow" pitchFamily="34" charset="0"/>
              </a:rPr>
              <a:t>Это стиль художественной литературы. Его цель – передача информации о мире через художественные образы, эстетическое воздействие на читателя. </a:t>
            </a:r>
          </a:p>
          <a:p>
            <a:r>
              <a:rPr lang="ru-RU" b="1" dirty="0" smtClean="0">
                <a:latin typeface="Arial Narrow" pitchFamily="34" charset="0"/>
              </a:rPr>
              <a:t>Основные черты:</a:t>
            </a:r>
          </a:p>
          <a:p>
            <a:pPr marL="514350" indent="-514350">
              <a:buAutoNum type="arabicParenR"/>
            </a:pPr>
            <a:r>
              <a:rPr lang="ru-RU" b="1" i="1" dirty="0" smtClean="0">
                <a:latin typeface="Arial Narrow" pitchFamily="34" charset="0"/>
              </a:rPr>
              <a:t>образность, выразительность (достигается благодаря использованию средств художественной выразительности);</a:t>
            </a:r>
          </a:p>
          <a:p>
            <a:pPr marL="514350" indent="-514350">
              <a:buAutoNum type="arabicParenR"/>
            </a:pPr>
            <a:r>
              <a:rPr lang="ru-RU" b="1" i="1" dirty="0" smtClean="0">
                <a:latin typeface="Arial Narrow" pitchFamily="34" charset="0"/>
              </a:rPr>
              <a:t>часто наличие вымысла;</a:t>
            </a:r>
          </a:p>
          <a:p>
            <a:pPr marL="514350" indent="-514350">
              <a:buAutoNum type="arabicParenR"/>
            </a:pPr>
            <a:r>
              <a:rPr lang="ru-RU" b="1" i="1" dirty="0" smtClean="0">
                <a:latin typeface="Arial Narrow" pitchFamily="34" charset="0"/>
              </a:rPr>
              <a:t>субъективность оценок;</a:t>
            </a:r>
          </a:p>
          <a:p>
            <a:pPr marL="514350" indent="-514350">
              <a:buAutoNum type="arabicParenR"/>
            </a:pPr>
            <a:r>
              <a:rPr lang="ru-RU" b="1" i="1" dirty="0" smtClean="0">
                <a:latin typeface="Arial Narrow" pitchFamily="34" charset="0"/>
              </a:rPr>
              <a:t> использование внелитературных элементов: просторечий, диалектизмов, жаргонных слов – в соответствии с задачей автора;</a:t>
            </a:r>
          </a:p>
          <a:p>
            <a:pPr marL="514350" indent="-514350">
              <a:buAutoNum type="arabicParenR"/>
            </a:pPr>
            <a:r>
              <a:rPr lang="ru-RU" b="1" i="1" dirty="0" smtClean="0">
                <a:latin typeface="Arial Narrow" pitchFamily="34" charset="0"/>
              </a:rPr>
              <a:t>использование слов в переносных значениях;</a:t>
            </a:r>
          </a:p>
          <a:p>
            <a:pPr marL="514350" indent="-514350">
              <a:buAutoNum type="arabicParenR"/>
            </a:pPr>
            <a:r>
              <a:rPr lang="ru-RU" b="1" i="1" dirty="0" smtClean="0">
                <a:latin typeface="Arial Narrow" pitchFamily="34" charset="0"/>
              </a:rPr>
              <a:t>использование средств всех других стилей в соответствии с эстетическим и идейным замыслом автора.</a:t>
            </a:r>
            <a:endParaRPr lang="ru-RU" b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0" name="Picture 2" descr="№3 в ЕГЭ по русскому языку: алгоритм выполнения и необходимая теория"/>
          <p:cNvPicPr>
            <a:picLocks noChangeAspect="1" noChangeArrowheads="1"/>
          </p:cNvPicPr>
          <p:nvPr/>
        </p:nvPicPr>
        <p:blipFill>
          <a:blip r:embed="rId2" cstate="print"/>
          <a:srcRect b="65"/>
          <a:stretch>
            <a:fillRect/>
          </a:stretch>
        </p:blipFill>
        <p:spPr bwMode="auto">
          <a:xfrm>
            <a:off x="0" y="609600"/>
            <a:ext cx="9144000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Официально-деловой стиль</a:t>
            </a:r>
            <a:b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latin typeface="Arial Narrow" pitchFamily="34" charset="0"/>
              </a:rPr>
              <a:t>Это стиль, использующийся в сфере деловых отношений, а также в сфере правовых отношений и управления, которая охватывает международные отношения, юриспруденцию, экономику, правительственную деятельность и т.д. Это юридические документы, в том числе тексты законов, нормативно-правовых актов, деловые бумаги: уставы, справки, инструкции, коммерческая корреспонденция, заявления, протоколы. Цель – передача информации (предписание, извещение, констатация) и формирование правового сознания. Основные черты:</a:t>
            </a:r>
          </a:p>
          <a:p>
            <a:r>
              <a:rPr lang="ru-RU" sz="4000" b="1" i="1" dirty="0" smtClean="0">
                <a:latin typeface="Arial Narrow" pitchFamily="34" charset="0"/>
              </a:rPr>
              <a:t>1) стереотипность, </a:t>
            </a:r>
            <a:r>
              <a:rPr lang="ru-RU" sz="4000" b="1" i="1" dirty="0" err="1" smtClean="0">
                <a:latin typeface="Arial Narrow" pitchFamily="34" charset="0"/>
              </a:rPr>
              <a:t>стандартизированность</a:t>
            </a:r>
            <a:r>
              <a:rPr lang="ru-RU" sz="4000" b="1" i="1" dirty="0" smtClean="0">
                <a:latin typeface="Arial Narrow" pitchFamily="34" charset="0"/>
              </a:rPr>
              <a:t> изложения, в том числе наличие определённой формы;</a:t>
            </a:r>
          </a:p>
          <a:p>
            <a:r>
              <a:rPr lang="ru-RU" sz="4000" b="1" i="1" dirty="0" smtClean="0">
                <a:latin typeface="Arial Narrow" pitchFamily="34" charset="0"/>
              </a:rPr>
              <a:t>2) точность изложения и использование канцелярских штампов;</a:t>
            </a:r>
          </a:p>
          <a:p>
            <a:r>
              <a:rPr lang="ru-RU" sz="4000" b="1" i="1" dirty="0" smtClean="0">
                <a:latin typeface="Arial Narrow" pitchFamily="34" charset="0"/>
              </a:rPr>
              <a:t>3) </a:t>
            </a:r>
            <a:r>
              <a:rPr lang="ru-RU" sz="4000" b="1" i="1" dirty="0" err="1" smtClean="0">
                <a:latin typeface="Arial Narrow" pitchFamily="34" charset="0"/>
              </a:rPr>
              <a:t>неэмоциональность</a:t>
            </a:r>
            <a:r>
              <a:rPr lang="ru-RU" sz="4000" b="1" i="1" dirty="0" smtClean="0">
                <a:latin typeface="Arial Narrow" pitchFamily="34" charset="0"/>
              </a:rPr>
              <a:t>;</a:t>
            </a:r>
          </a:p>
          <a:p>
            <a:r>
              <a:rPr lang="ru-RU" sz="4000" b="1" i="1" dirty="0" smtClean="0">
                <a:latin typeface="Arial Narrow" pitchFamily="34" charset="0"/>
              </a:rPr>
              <a:t>4) выражение долженствования;</a:t>
            </a:r>
          </a:p>
          <a:p>
            <a:r>
              <a:rPr lang="ru-RU" sz="4000" b="1" i="1" dirty="0" smtClean="0">
                <a:latin typeface="Arial Narrow" pitchFamily="34" charset="0"/>
              </a:rPr>
              <a:t>5) частое употребление отглагольных существительных и производных предлогов.</a:t>
            </a:r>
            <a:endParaRPr lang="ru-RU" sz="4000" b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Разговорный стиль</a:t>
            </a:r>
            <a:b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Стиль повседневного неофициального общения. Цель – обмен мнениями, впечатлениями, новой информацией. Основные черты:</a:t>
            </a:r>
          </a:p>
          <a:p>
            <a:pPr>
              <a:buNone/>
            </a:pPr>
            <a:r>
              <a:rPr lang="ru-RU" b="1" i="1" dirty="0" smtClean="0"/>
              <a:t>1) непринуждённость и эмоциональность;</a:t>
            </a:r>
          </a:p>
          <a:p>
            <a:pPr>
              <a:buNone/>
            </a:pPr>
            <a:r>
              <a:rPr lang="ru-RU" b="1" i="1" dirty="0" smtClean="0"/>
              <a:t>2) использование разговорной лексики и фразеологии, сленга, жаргонизмов;</a:t>
            </a:r>
          </a:p>
          <a:p>
            <a:pPr>
              <a:buNone/>
            </a:pPr>
            <a:r>
              <a:rPr lang="ru-RU" b="1" i="1" dirty="0" smtClean="0"/>
              <a:t>3) </a:t>
            </a:r>
            <a:r>
              <a:rPr lang="ru-RU" b="1" i="1" dirty="0" err="1" smtClean="0"/>
              <a:t>оценочность</a:t>
            </a:r>
            <a:r>
              <a:rPr lang="ru-RU" b="1" i="1" dirty="0" smtClean="0"/>
              <a:t>;</a:t>
            </a:r>
          </a:p>
          <a:p>
            <a:pPr>
              <a:buNone/>
            </a:pPr>
            <a:r>
              <a:rPr lang="ru-RU" b="1" i="1" dirty="0" smtClean="0"/>
              <a:t>4) использование неполных предложений, междометий, вводных слов, обращений;</a:t>
            </a:r>
          </a:p>
          <a:p>
            <a:pPr>
              <a:buNone/>
            </a:pPr>
            <a:r>
              <a:rPr lang="ru-RU" b="1" i="1" dirty="0" smtClean="0"/>
              <a:t>5) диалогическая устная форма.</a:t>
            </a:r>
            <a:endParaRPr lang="ru-RU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Информационные источники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https://dzen.ru/a/Ybd4aFBsDWS0mbyx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https://rustutors.ru/egeteoriya/1134-zadanie-1.html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https://rustutors.ru/egeteoriya/egepraktika/2637-zadanie-1-3-praktika-egje-po-russkomu-jazyku-2022.html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1 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55626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1. Внимательно прочитайте задание и необходимый отрезок текста/весь текст.</a:t>
            </a:r>
            <a:br>
              <a:rPr lang="ru-RU" sz="2800" b="1" dirty="0" smtClean="0"/>
            </a:br>
            <a:r>
              <a:rPr lang="ru-RU" sz="2800" b="1" dirty="0" smtClean="0"/>
              <a:t>2. Установите связь между предложением, в котором пропущено слово, и предыдущим предложением/ между предложением, в котором пропущено слово, и частью текста до этого предложения.</a:t>
            </a:r>
            <a:br>
              <a:rPr lang="ru-RU" sz="2800" b="1" dirty="0" smtClean="0"/>
            </a:br>
            <a:r>
              <a:rPr lang="ru-RU" sz="2800" b="1" dirty="0" smtClean="0"/>
              <a:t>3. Обратите внимание на искомую часть речи: важно подобрать слово, которое будет соответствовать заявленной характеристике. Например, в задании может быть предложено найти частицу или </a:t>
            </a:r>
            <a:r>
              <a:rPr lang="ru-RU" sz="2800" b="1" dirty="0" err="1" smtClean="0"/>
              <a:t>ограничительно-выделительную</a:t>
            </a:r>
            <a:r>
              <a:rPr lang="ru-RU" sz="2800" b="1" dirty="0" smtClean="0"/>
              <a:t> частицу. Для успешного выполнения задания важно знать не только различия между словами различных частей речи, но и разряды слов.</a:t>
            </a:r>
            <a:endParaRPr lang="ru-RU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1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Autofit/>
          </a:bodyPr>
          <a:lstStyle/>
          <a:p>
            <a:pPr marL="182563" indent="-182563">
              <a:buNone/>
            </a:pPr>
            <a:r>
              <a:rPr lang="ru-RU" sz="2800" dirty="0" smtClean="0">
                <a:latin typeface="Arial Narrow" pitchFamily="34" charset="0"/>
              </a:rPr>
              <a:t>         В тексте соединяются между собой не только соседние предложения, но и предложения, отделенные другими предложениями.</a:t>
            </a:r>
            <a:br>
              <a:rPr lang="ru-RU" sz="2800" dirty="0" smtClean="0">
                <a:latin typeface="Arial Narrow" pitchFamily="34" charset="0"/>
              </a:rPr>
            </a:br>
            <a:r>
              <a:rPr lang="ru-RU" sz="2800" dirty="0" smtClean="0">
                <a:latin typeface="Arial Narrow" pitchFamily="34" charset="0"/>
              </a:rPr>
              <a:t>       Между предложениями в тексте существуют различные смысловые отношения: предложения могут быть сопоставлены, противопоставлены, содержание второго предложения может раскрывать смысл первого, пояснять его и т.д.</a:t>
            </a:r>
            <a:br>
              <a:rPr lang="ru-RU" sz="2800" dirty="0" smtClean="0">
                <a:latin typeface="Arial Narrow" pitchFamily="34" charset="0"/>
              </a:rPr>
            </a:br>
            <a:r>
              <a:rPr lang="ru-RU" sz="2800" dirty="0" smtClean="0">
                <a:latin typeface="Arial Narrow" pitchFamily="34" charset="0"/>
              </a:rPr>
              <a:t>       В качестве средств связи предложений в тексте могут выступать </a:t>
            </a:r>
            <a:r>
              <a:rPr lang="ru-RU" sz="2800" b="1" dirty="0" smtClean="0">
                <a:latin typeface="Arial Narrow" pitchFamily="34" charset="0"/>
              </a:rPr>
              <a:t>лексические</a:t>
            </a:r>
            <a:r>
              <a:rPr lang="ru-RU" sz="2800" dirty="0" smtClean="0">
                <a:latin typeface="Arial Narrow" pitchFamily="34" charset="0"/>
              </a:rPr>
              <a:t>, </a:t>
            </a:r>
            <a:r>
              <a:rPr lang="ru-RU" sz="2800" b="1" dirty="0" smtClean="0">
                <a:latin typeface="Arial Narrow" pitchFamily="34" charset="0"/>
              </a:rPr>
              <a:t>синтаксические</a:t>
            </a:r>
            <a:r>
              <a:rPr lang="ru-RU" sz="2800" dirty="0" smtClean="0">
                <a:latin typeface="Arial Narrow" pitchFamily="34" charset="0"/>
              </a:rPr>
              <a:t> и </a:t>
            </a:r>
            <a:r>
              <a:rPr lang="ru-RU" sz="2800" b="1" dirty="0" err="1" smtClean="0">
                <a:latin typeface="Arial Narrow" pitchFamily="34" charset="0"/>
              </a:rPr>
              <a:t>морфологические</a:t>
            </a:r>
            <a:r>
              <a:rPr lang="ru-RU" sz="2800" dirty="0" err="1" smtClean="0">
                <a:latin typeface="Arial Narrow" pitchFamily="34" charset="0"/>
              </a:rPr>
              <a:t>средства</a:t>
            </a:r>
            <a:r>
              <a:rPr lang="ru-RU" sz="2800" dirty="0" smtClean="0">
                <a:latin typeface="Arial Narrow" pitchFamily="34" charset="0"/>
              </a:rPr>
              <a:t>, например, порядок слов, синонимы, антонимы, местоимения, союзы, синтаксический параллелизм и др.</a:t>
            </a:r>
            <a:endParaRPr lang="ru-RU" sz="2800" b="1" dirty="0" smtClean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Союз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Сочинительные союзы</a:t>
            </a:r>
            <a:r>
              <a:rPr lang="ru-RU" dirty="0" smtClean="0"/>
              <a:t> – </a:t>
            </a:r>
            <a:r>
              <a:rPr lang="ru-RU" dirty="0" err="1" smtClean="0"/>
              <a:t>союзы</a:t>
            </a:r>
            <a:r>
              <a:rPr lang="ru-RU" dirty="0" smtClean="0"/>
              <a:t>, связывающие однородные члены предложения и равноправные по смыслу простые предложения в составе сложного (сложносочиненного предложения).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Разряды сочинительных союзов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4525963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Соединительные:</a:t>
            </a:r>
            <a:r>
              <a:rPr lang="ru-RU" sz="2800" dirty="0" smtClean="0"/>
              <a:t>  и, да (= и), не только, … но и, также, тоже, и…</a:t>
            </a:r>
            <a:r>
              <a:rPr lang="ru-RU" sz="2800" dirty="0" err="1" smtClean="0"/>
              <a:t>и</a:t>
            </a:r>
            <a:r>
              <a:rPr lang="ru-RU" sz="2800" dirty="0" smtClean="0"/>
              <a:t>, ни…</a:t>
            </a:r>
            <a:r>
              <a:rPr lang="ru-RU" sz="2800" dirty="0" err="1" smtClean="0"/>
              <a:t>ни</a:t>
            </a:r>
            <a:r>
              <a:rPr lang="ru-RU" sz="2800" dirty="0" smtClean="0"/>
              <a:t>, как,…так и; сколько..., столько и</a:t>
            </a:r>
          </a:p>
          <a:p>
            <a:r>
              <a:rPr lang="ru-RU" sz="2800" b="1" dirty="0" smtClean="0"/>
              <a:t>Разделительные:  </a:t>
            </a:r>
            <a:r>
              <a:rPr lang="ru-RU" sz="2800" dirty="0" smtClean="0"/>
              <a:t>или, или…</a:t>
            </a:r>
            <a:r>
              <a:rPr lang="ru-RU" sz="2800" dirty="0" err="1" smtClean="0"/>
              <a:t>или</a:t>
            </a:r>
            <a:r>
              <a:rPr lang="ru-RU" sz="2800" dirty="0" smtClean="0"/>
              <a:t>, либо, либо…</a:t>
            </a:r>
            <a:r>
              <a:rPr lang="ru-RU" sz="2800" dirty="0" err="1" smtClean="0"/>
              <a:t>либо</a:t>
            </a:r>
            <a:r>
              <a:rPr lang="ru-RU" sz="2800" dirty="0" smtClean="0"/>
              <a:t>, то…</a:t>
            </a:r>
            <a:r>
              <a:rPr lang="ru-RU" sz="2800" dirty="0" err="1" smtClean="0"/>
              <a:t>то</a:t>
            </a:r>
            <a:r>
              <a:rPr lang="ru-RU" sz="2800" dirty="0" smtClean="0"/>
              <a:t>, </a:t>
            </a:r>
            <a:r>
              <a:rPr lang="ru-RU" sz="2800" dirty="0" err="1" smtClean="0"/>
              <a:t>то</a:t>
            </a:r>
            <a:r>
              <a:rPr lang="ru-RU" sz="2800" dirty="0" smtClean="0"/>
              <a:t> ли…то ли, не то…не то</a:t>
            </a:r>
          </a:p>
          <a:p>
            <a:r>
              <a:rPr lang="ru-RU" sz="2800" b="1" dirty="0" smtClean="0"/>
              <a:t>Противительные:  </a:t>
            </a:r>
            <a:r>
              <a:rPr lang="ru-RU" sz="2800" dirty="0" smtClean="0"/>
              <a:t>а, но, да (= но), зато, же, однако, однако же, все же</a:t>
            </a:r>
          </a:p>
          <a:p>
            <a:r>
              <a:rPr lang="ru-RU" sz="2800" b="1" dirty="0" smtClean="0"/>
              <a:t>Градационные:  </a:t>
            </a:r>
            <a:r>
              <a:rPr lang="ru-RU" sz="2800" dirty="0" smtClean="0"/>
              <a:t>не только…, но и; не то чтобы…а; не столько…сколько</a:t>
            </a:r>
          </a:p>
          <a:p>
            <a:r>
              <a:rPr lang="ru-RU" sz="2800" b="1" dirty="0" smtClean="0"/>
              <a:t>Присоединительные:  </a:t>
            </a:r>
            <a:r>
              <a:rPr lang="ru-RU" sz="2800" dirty="0" smtClean="0"/>
              <a:t>тоже, также, да и, притом, причем</a:t>
            </a:r>
          </a:p>
          <a:p>
            <a:r>
              <a:rPr lang="ru-RU" sz="2800" b="1" dirty="0" smtClean="0"/>
              <a:t>Пояснительные:  </a:t>
            </a:r>
            <a:r>
              <a:rPr lang="ru-RU" sz="2800" dirty="0" smtClean="0"/>
              <a:t>а именно, то есть, или (= то есть)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Подчинительные союзы</a:t>
            </a:r>
            <a:r>
              <a:rPr lang="ru-RU" dirty="0" smtClean="0">
                <a:solidFill>
                  <a:srgbClr val="C00000"/>
                </a:solidFill>
              </a:rPr>
              <a:t> 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Подчинительные союзы</a:t>
            </a:r>
            <a:r>
              <a:rPr lang="ru-RU" dirty="0" smtClean="0"/>
              <a:t> – </a:t>
            </a:r>
            <a:r>
              <a:rPr lang="ru-RU" dirty="0" err="1" smtClean="0"/>
              <a:t>союзы</a:t>
            </a:r>
            <a:r>
              <a:rPr lang="ru-RU" dirty="0" smtClean="0"/>
              <a:t>, которые связывают простые предложения в сложном предложении (СПП). </a:t>
            </a:r>
          </a:p>
          <a:p>
            <a:r>
              <a:rPr lang="ru-RU" dirty="0" smtClean="0"/>
              <a:t>Подчинительные союзы могут выступать в качестве средств связи между предложениями только в случае </a:t>
            </a:r>
            <a:r>
              <a:rPr lang="ru-RU" b="1" dirty="0" smtClean="0"/>
              <a:t>парцелляции</a:t>
            </a:r>
            <a:r>
              <a:rPr lang="ru-RU" dirty="0" smtClean="0"/>
              <a:t> (авторского членения текста)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Разделение</a:t>
            </a:r>
            <a:r>
              <a:rPr lang="ru-RU" i="1" dirty="0" smtClean="0">
                <a:solidFill>
                  <a:srgbClr val="C00000"/>
                </a:solidFill>
              </a:rPr>
              <a:t> подчинительных союзов на группы </a:t>
            </a:r>
            <a:r>
              <a:rPr lang="ru-RU" b="1" i="1" dirty="0" smtClean="0">
                <a:solidFill>
                  <a:srgbClr val="C00000"/>
                </a:solidFill>
              </a:rPr>
              <a:t>условно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i="1" dirty="0" smtClean="0">
                <a:latin typeface="Arial Narrow" pitchFamily="34" charset="0"/>
              </a:rPr>
              <a:t>           </a:t>
            </a:r>
            <a:r>
              <a:rPr lang="ru-RU" sz="5100" b="1" i="1" dirty="0" smtClean="0">
                <a:latin typeface="Arial Narrow" pitchFamily="34" charset="0"/>
              </a:rPr>
              <a:t>Одни и те же союзы могут относиться к различным группам в зависимости от вопроса, который мы задаем от главного предложения к придаточному. </a:t>
            </a:r>
          </a:p>
          <a:p>
            <a:r>
              <a:rPr lang="ru-RU" sz="5100" b="1" dirty="0" smtClean="0">
                <a:latin typeface="Arial Narrow" pitchFamily="34" charset="0"/>
              </a:rPr>
              <a:t>изъяснительные (что, чтобы, как, …)</a:t>
            </a:r>
          </a:p>
          <a:p>
            <a:pPr>
              <a:buNone/>
            </a:pPr>
            <a:r>
              <a:rPr lang="ru-RU" sz="5100" b="1" dirty="0" smtClean="0">
                <a:latin typeface="Arial Narrow" pitchFamily="34" charset="0"/>
              </a:rPr>
              <a:t>     обстоятельственные</a:t>
            </a:r>
          </a:p>
          <a:p>
            <a:r>
              <a:rPr lang="ru-RU" sz="5100" b="1" dirty="0" smtClean="0">
                <a:latin typeface="Arial Narrow" pitchFamily="34" charset="0"/>
              </a:rPr>
              <a:t>времени (когда, лишь, едва, …)</a:t>
            </a:r>
          </a:p>
          <a:p>
            <a:r>
              <a:rPr lang="ru-RU" sz="5100" b="1" dirty="0" smtClean="0">
                <a:latin typeface="Arial Narrow" pitchFamily="34" charset="0"/>
              </a:rPr>
              <a:t>места (где, куда, откуда, ...)</a:t>
            </a:r>
          </a:p>
          <a:p>
            <a:r>
              <a:rPr lang="ru-RU" sz="5100" b="1" dirty="0" smtClean="0">
                <a:latin typeface="Arial Narrow" pitchFamily="34" charset="0"/>
              </a:rPr>
              <a:t>образа действия, меры, степени (столько, настолько, так, до такой степени, до того, такой, ... )</a:t>
            </a:r>
          </a:p>
          <a:p>
            <a:r>
              <a:rPr lang="ru-RU" sz="5100" b="1" dirty="0" smtClean="0">
                <a:latin typeface="Arial Narrow" pitchFamily="34" charset="0"/>
              </a:rPr>
              <a:t>сравнения (как, как будто, словно, будто, точно, как бы)</a:t>
            </a:r>
          </a:p>
          <a:p>
            <a:r>
              <a:rPr lang="ru-RU" sz="5100" b="1" dirty="0" smtClean="0">
                <a:latin typeface="Arial Narrow" pitchFamily="34" charset="0"/>
              </a:rPr>
              <a:t>причины (так как, потому что, …)</a:t>
            </a:r>
          </a:p>
          <a:p>
            <a:r>
              <a:rPr lang="ru-RU" sz="5100" b="1" dirty="0" smtClean="0">
                <a:latin typeface="Arial Narrow" pitchFamily="34" charset="0"/>
              </a:rPr>
              <a:t>условия (если, если бы, коли, ежели, если … то,…)</a:t>
            </a:r>
          </a:p>
          <a:p>
            <a:r>
              <a:rPr lang="ru-RU" sz="5100" b="1" dirty="0" smtClean="0">
                <a:latin typeface="Arial Narrow" pitchFamily="34" charset="0"/>
              </a:rPr>
              <a:t>уступки (несмотря на то, что, хотя, хоть, пускай, …)</a:t>
            </a:r>
          </a:p>
          <a:p>
            <a:r>
              <a:rPr lang="ru-RU" sz="5100" b="1" dirty="0" smtClean="0">
                <a:latin typeface="Arial Narrow" pitchFamily="34" charset="0"/>
              </a:rPr>
              <a:t>цели (чтобы, дабы, с тем чтобы, …)</a:t>
            </a:r>
          </a:p>
          <a:p>
            <a:r>
              <a:rPr lang="ru-RU" sz="5100" b="1" dirty="0" smtClean="0">
                <a:latin typeface="Arial Narrow" pitchFamily="34" charset="0"/>
              </a:rPr>
              <a:t>следствия (так что)</a:t>
            </a:r>
          </a:p>
          <a:p>
            <a:endParaRPr lang="ru-RU" sz="44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 </a:t>
            </a:r>
            <a:r>
              <a:rPr lang="ru-RU" b="1" dirty="0" smtClean="0">
                <a:solidFill>
                  <a:srgbClr val="C00000"/>
                </a:solidFill>
              </a:rPr>
              <a:t>Частицы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Частица</a:t>
            </a:r>
            <a:r>
              <a:rPr lang="ru-RU" dirty="0" smtClean="0"/>
              <a:t> – служебная часть речи, выражает различные добавочные смысловые оттенки слов и предложений, а также употребляется для образования новых слов или аналитических форм самостоятельных слов. </a:t>
            </a:r>
          </a:p>
          <a:p>
            <a:r>
              <a:rPr lang="ru-RU" dirty="0" smtClean="0"/>
              <a:t>Частицы бывают </a:t>
            </a:r>
            <a:r>
              <a:rPr lang="ru-RU" b="1" dirty="0" smtClean="0"/>
              <a:t>формообразующие </a:t>
            </a:r>
          </a:p>
          <a:p>
            <a:pPr>
              <a:buNone/>
            </a:pPr>
            <a:r>
              <a:rPr lang="ru-RU" b="1" dirty="0" smtClean="0"/>
              <a:t>   </a:t>
            </a:r>
            <a:r>
              <a:rPr lang="ru-RU" dirty="0" smtClean="0"/>
              <a:t> (повелительное наклонение: пусть, пускай, давай, бы (б), да, бывало; </a:t>
            </a:r>
          </a:p>
          <a:p>
            <a:pPr>
              <a:buNone/>
            </a:pPr>
            <a:r>
              <a:rPr lang="ru-RU" dirty="0" smtClean="0"/>
              <a:t>    условное наклонение: более, менее, самый) и </a:t>
            </a:r>
            <a:r>
              <a:rPr lang="ru-RU" b="1" dirty="0" smtClean="0"/>
              <a:t>смыслоразличительные (смысловые).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1423</Words>
  <Application>Microsoft Office PowerPoint</Application>
  <PresentationFormat>Экран (4:3)</PresentationFormat>
  <Paragraphs>166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Office Theme</vt:lpstr>
      <vt:lpstr>ЕГЭ – 2023 </vt:lpstr>
      <vt:lpstr>Задания 1 – 3 </vt:lpstr>
      <vt:lpstr>Задание 1 </vt:lpstr>
      <vt:lpstr>Задание 1</vt:lpstr>
      <vt:lpstr>Союз</vt:lpstr>
      <vt:lpstr>Разряды сочинительных союзов</vt:lpstr>
      <vt:lpstr>Подчинительные союзы  </vt:lpstr>
      <vt:lpstr>Разделение подчинительных союзов на группы условно</vt:lpstr>
      <vt:lpstr> Частицы</vt:lpstr>
      <vt:lpstr>Разряды частиц</vt:lpstr>
      <vt:lpstr>Местоимения </vt:lpstr>
      <vt:lpstr>Числительные как средства связи</vt:lpstr>
      <vt:lpstr>Наречия </vt:lpstr>
      <vt:lpstr>Разряды наречий</vt:lpstr>
      <vt:lpstr>Вводные слова и словосочетания </vt:lpstr>
      <vt:lpstr> Средства связи, часто встречающиеся в 1 задании ЕГЭ  </vt:lpstr>
      <vt:lpstr>Средства связи, часто встречающиеся в 1 задании ЕГЭ  </vt:lpstr>
      <vt:lpstr>Задание 2</vt:lpstr>
      <vt:lpstr>Задание 3</vt:lpstr>
      <vt:lpstr>Задание 3</vt:lpstr>
      <vt:lpstr>Задание 3</vt:lpstr>
      <vt:lpstr>Научный стиль</vt:lpstr>
      <vt:lpstr>Публицистический стиль</vt:lpstr>
      <vt:lpstr>Литературно-художественный стиль </vt:lpstr>
      <vt:lpstr>Слайд 25</vt:lpstr>
      <vt:lpstr>Официально-деловой стиль </vt:lpstr>
      <vt:lpstr>Разговорный стиль </vt:lpstr>
      <vt:lpstr>Информационные 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Леся</cp:lastModifiedBy>
  <cp:revision>41</cp:revision>
  <dcterms:created xsi:type="dcterms:W3CDTF">2017-02-18T08:37:55Z</dcterms:created>
  <dcterms:modified xsi:type="dcterms:W3CDTF">2024-10-27T13:44:54Z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277713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